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380" r:id="rId3"/>
    <p:sldId id="257" r:id="rId4"/>
    <p:sldId id="260" r:id="rId5"/>
    <p:sldId id="356" r:id="rId6"/>
    <p:sldId id="357" r:id="rId7"/>
    <p:sldId id="355" r:id="rId8"/>
    <p:sldId id="359" r:id="rId9"/>
    <p:sldId id="360" r:id="rId10"/>
    <p:sldId id="361" r:id="rId11"/>
    <p:sldId id="358" r:id="rId12"/>
    <p:sldId id="362" r:id="rId13"/>
    <p:sldId id="354" r:id="rId14"/>
    <p:sldId id="339" r:id="rId15"/>
    <p:sldId id="363" r:id="rId16"/>
    <p:sldId id="379" r:id="rId17"/>
    <p:sldId id="364" r:id="rId18"/>
    <p:sldId id="365" r:id="rId19"/>
    <p:sldId id="366" r:id="rId20"/>
    <p:sldId id="367" r:id="rId21"/>
    <p:sldId id="368" r:id="rId22"/>
    <p:sldId id="369" r:id="rId23"/>
    <p:sldId id="370" r:id="rId24"/>
    <p:sldId id="371" r:id="rId25"/>
    <p:sldId id="372" r:id="rId26"/>
    <p:sldId id="373" r:id="rId27"/>
    <p:sldId id="342" r:id="rId28"/>
    <p:sldId id="352" r:id="rId29"/>
    <p:sldId id="382" r:id="rId30"/>
    <p:sldId id="353" r:id="rId31"/>
    <p:sldId id="374" r:id="rId32"/>
    <p:sldId id="375" r:id="rId33"/>
    <p:sldId id="376" r:id="rId34"/>
    <p:sldId id="377" r:id="rId35"/>
    <p:sldId id="378" r:id="rId36"/>
    <p:sldId id="381" r:id="rId37"/>
    <p:sldId id="277" r:id="rId38"/>
    <p:sldId id="286" r:id="rId39"/>
    <p:sldId id="287" r:id="rId40"/>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E2E2E2"/>
    <a:srgbClr val="9D9E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726249-3843-4CFD-AB28-6891593C591C}" v="208" dt="2020-05-18T18:26:57.660"/>
  </p1510:revLst>
</p1510:revInfo>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sk-SK"/>
              <a:t>Kliknite sem a upravte štýl predlohy nadpisov.</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Kliknite sem a upravte štýl predlohy podnadpisov.</a:t>
            </a:r>
          </a:p>
        </p:txBody>
      </p:sp>
      <p:sp>
        <p:nvSpPr>
          <p:cNvPr id="4" name="Zástupný symbol dátumu 3"/>
          <p:cNvSpPr>
            <a:spLocks noGrp="1"/>
          </p:cNvSpPr>
          <p:nvPr>
            <p:ph type="dt" sz="half" idx="10"/>
          </p:nvPr>
        </p:nvSpPr>
        <p:spPr/>
        <p:txBody>
          <a:bodyPr/>
          <a:lstStyle/>
          <a:p>
            <a:fld id="{899E69E6-DA75-4D89-BF28-1662E6D7A113}" type="datetimeFigureOut">
              <a:rPr lang="sk-SK" smtClean="0"/>
              <a:t>26. 4. 2023</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ACA09D1E-C343-48D1-A6BF-A565012C7EBB}" type="slidenum">
              <a:rPr lang="sk-SK" smtClean="0"/>
              <a:t>‹#›</a:t>
            </a:fld>
            <a:endParaRPr lang="sk-S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Kliknite sem a upravte štýl predlohy nadpisov.</a:t>
            </a:r>
          </a:p>
        </p:txBody>
      </p:sp>
      <p:sp>
        <p:nvSpPr>
          <p:cNvPr id="3" name="Zástupný symbol zvislého textu 2"/>
          <p:cNvSpPr>
            <a:spLocks noGrp="1"/>
          </p:cNvSpPr>
          <p:nvPr>
            <p:ph type="body" orient="vert" idx="1"/>
          </p:nvPr>
        </p:nvSpPr>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dátumu 3"/>
          <p:cNvSpPr>
            <a:spLocks noGrp="1"/>
          </p:cNvSpPr>
          <p:nvPr>
            <p:ph type="dt" sz="half" idx="10"/>
          </p:nvPr>
        </p:nvSpPr>
        <p:spPr/>
        <p:txBody>
          <a:bodyPr/>
          <a:lstStyle/>
          <a:p>
            <a:fld id="{899E69E6-DA75-4D89-BF28-1662E6D7A113}" type="datetimeFigureOut">
              <a:rPr lang="sk-SK" smtClean="0"/>
              <a:t>26. 4. 2023</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ACA09D1E-C343-48D1-A6BF-A565012C7EBB}" type="slidenum">
              <a:rPr lang="sk-SK" smtClean="0"/>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8"/>
            <a:ext cx="2057400" cy="5851525"/>
          </a:xfrm>
        </p:spPr>
        <p:txBody>
          <a:bodyPr vert="eaVert"/>
          <a:lstStyle/>
          <a:p>
            <a:r>
              <a:rPr lang="sk-SK"/>
              <a:t>Kliknite sem a upravte štýl predlohy nadpisov.</a:t>
            </a:r>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dátumu 3"/>
          <p:cNvSpPr>
            <a:spLocks noGrp="1"/>
          </p:cNvSpPr>
          <p:nvPr>
            <p:ph type="dt" sz="half" idx="10"/>
          </p:nvPr>
        </p:nvSpPr>
        <p:spPr/>
        <p:txBody>
          <a:bodyPr/>
          <a:lstStyle/>
          <a:p>
            <a:fld id="{899E69E6-DA75-4D89-BF28-1662E6D7A113}" type="datetimeFigureOut">
              <a:rPr lang="sk-SK" smtClean="0"/>
              <a:t>26. 4. 2023</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ACA09D1E-C343-48D1-A6BF-A565012C7EBB}" type="slidenum">
              <a:rPr lang="sk-SK" smtClean="0"/>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Kliknite sem a upravte štýl predlohy nadpisov.</a:t>
            </a:r>
          </a:p>
        </p:txBody>
      </p:sp>
      <p:sp>
        <p:nvSpPr>
          <p:cNvPr id="3" name="Zástupný symbol obsahu 2"/>
          <p:cNvSpPr>
            <a:spLocks noGrp="1"/>
          </p:cNvSpPr>
          <p:nvPr>
            <p:ph idx="1"/>
          </p:nvPr>
        </p:nvSpPr>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dátumu 3"/>
          <p:cNvSpPr>
            <a:spLocks noGrp="1"/>
          </p:cNvSpPr>
          <p:nvPr>
            <p:ph type="dt" sz="half" idx="10"/>
          </p:nvPr>
        </p:nvSpPr>
        <p:spPr/>
        <p:txBody>
          <a:bodyPr/>
          <a:lstStyle/>
          <a:p>
            <a:fld id="{899E69E6-DA75-4D89-BF28-1662E6D7A113}" type="datetimeFigureOut">
              <a:rPr lang="sk-SK" smtClean="0"/>
              <a:t>26. 4. 2023</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ACA09D1E-C343-48D1-A6BF-A565012C7EBB}" type="slidenum">
              <a:rPr lang="sk-SK" smtClean="0"/>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sk-SK"/>
              <a:t>Kliknite sem a upravte štýl predlohy nadpisov.</a:t>
            </a:r>
          </a:p>
        </p:txBody>
      </p:sp>
      <p:sp>
        <p:nvSpPr>
          <p:cNvPr id="3" name="Zástupný symbol tex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Zástupný symbol dátumu 3"/>
          <p:cNvSpPr>
            <a:spLocks noGrp="1"/>
          </p:cNvSpPr>
          <p:nvPr>
            <p:ph type="dt" sz="half" idx="10"/>
          </p:nvPr>
        </p:nvSpPr>
        <p:spPr/>
        <p:txBody>
          <a:bodyPr/>
          <a:lstStyle/>
          <a:p>
            <a:fld id="{899E69E6-DA75-4D89-BF28-1662E6D7A113}" type="datetimeFigureOut">
              <a:rPr lang="sk-SK" smtClean="0"/>
              <a:t>26. 4. 2023</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ACA09D1E-C343-48D1-A6BF-A565012C7EBB}" type="slidenum">
              <a:rPr lang="sk-SK" smtClean="0"/>
              <a:t>‹#›</a:t>
            </a:fld>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Kliknite sem a upravte štýl predlohy nadpisov.</a:t>
            </a:r>
          </a:p>
        </p:txBody>
      </p:sp>
      <p:sp>
        <p:nvSpPr>
          <p:cNvPr id="3" name="Zástupný symbol obsah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obsah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symbol dátumu 4"/>
          <p:cNvSpPr>
            <a:spLocks noGrp="1"/>
          </p:cNvSpPr>
          <p:nvPr>
            <p:ph type="dt" sz="half" idx="10"/>
          </p:nvPr>
        </p:nvSpPr>
        <p:spPr/>
        <p:txBody>
          <a:bodyPr/>
          <a:lstStyle/>
          <a:p>
            <a:fld id="{899E69E6-DA75-4D89-BF28-1662E6D7A113}" type="datetimeFigureOut">
              <a:rPr lang="sk-SK" smtClean="0"/>
              <a:t>26. 4. 2023</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ACA09D1E-C343-48D1-A6BF-A565012C7EBB}" type="slidenum">
              <a:rPr lang="sk-SK" smtClean="0"/>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sk-SK"/>
              <a:t>Kliknite sem a upravte štýl predlohy nadpisov.</a:t>
            </a:r>
          </a:p>
        </p:txBody>
      </p:sp>
      <p:sp>
        <p:nvSpPr>
          <p:cNvPr id="3" name="Zástupný symbol tex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Zástupný symbol obsah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symbol tex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Zástupný symbol obsah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7" name="Zástupný symbol dátumu 6"/>
          <p:cNvSpPr>
            <a:spLocks noGrp="1"/>
          </p:cNvSpPr>
          <p:nvPr>
            <p:ph type="dt" sz="half" idx="10"/>
          </p:nvPr>
        </p:nvSpPr>
        <p:spPr/>
        <p:txBody>
          <a:bodyPr/>
          <a:lstStyle/>
          <a:p>
            <a:fld id="{899E69E6-DA75-4D89-BF28-1662E6D7A113}" type="datetimeFigureOut">
              <a:rPr lang="sk-SK" smtClean="0"/>
              <a:t>26. 4. 2023</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ACA09D1E-C343-48D1-A6BF-A565012C7EBB}" type="slidenum">
              <a:rPr lang="sk-SK" smtClean="0"/>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Kliknite sem a upravte štýl predlohy nadpisov.</a:t>
            </a:r>
          </a:p>
        </p:txBody>
      </p:sp>
      <p:sp>
        <p:nvSpPr>
          <p:cNvPr id="3" name="Zástupný symbol dátumu 2"/>
          <p:cNvSpPr>
            <a:spLocks noGrp="1"/>
          </p:cNvSpPr>
          <p:nvPr>
            <p:ph type="dt" sz="half" idx="10"/>
          </p:nvPr>
        </p:nvSpPr>
        <p:spPr/>
        <p:txBody>
          <a:bodyPr/>
          <a:lstStyle/>
          <a:p>
            <a:fld id="{899E69E6-DA75-4D89-BF28-1662E6D7A113}" type="datetimeFigureOut">
              <a:rPr lang="sk-SK" smtClean="0"/>
              <a:t>26. 4. 2023</a:t>
            </a:fld>
            <a:endParaRPr lang="sk-SK"/>
          </a:p>
        </p:txBody>
      </p:sp>
      <p:sp>
        <p:nvSpPr>
          <p:cNvPr id="4" name="Zástupný symbol päty 3"/>
          <p:cNvSpPr>
            <a:spLocks noGrp="1"/>
          </p:cNvSpPr>
          <p:nvPr>
            <p:ph type="ftr" sz="quarter" idx="11"/>
          </p:nvPr>
        </p:nvSpPr>
        <p:spPr/>
        <p:txBody>
          <a:bodyPr/>
          <a:lstStyle/>
          <a:p>
            <a:endParaRPr lang="sk-SK"/>
          </a:p>
        </p:txBody>
      </p:sp>
      <p:sp>
        <p:nvSpPr>
          <p:cNvPr id="5" name="Zástupný symbol čísla snímky 4"/>
          <p:cNvSpPr>
            <a:spLocks noGrp="1"/>
          </p:cNvSpPr>
          <p:nvPr>
            <p:ph type="sldNum" sz="quarter" idx="12"/>
          </p:nvPr>
        </p:nvSpPr>
        <p:spPr/>
        <p:txBody>
          <a:bodyPr/>
          <a:lstStyle/>
          <a:p>
            <a:fld id="{ACA09D1E-C343-48D1-A6BF-A565012C7EBB}" type="slidenum">
              <a:rPr lang="sk-SK" smtClean="0"/>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899E69E6-DA75-4D89-BF28-1662E6D7A113}" type="datetimeFigureOut">
              <a:rPr lang="sk-SK" smtClean="0"/>
              <a:t>26. 4. 2023</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ACA09D1E-C343-48D1-A6BF-A565012C7EBB}" type="slidenum">
              <a:rPr lang="sk-SK" smtClean="0"/>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sk-SK"/>
              <a:t>Kliknite sem a upravte štýl predlohy nadpisov.</a:t>
            </a:r>
          </a:p>
        </p:txBody>
      </p:sp>
      <p:sp>
        <p:nvSpPr>
          <p:cNvPr id="3" name="Zástupný symbol obsah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tex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Kliknite sem a upravte štýly predlohy textu.</a:t>
            </a:r>
          </a:p>
        </p:txBody>
      </p:sp>
      <p:sp>
        <p:nvSpPr>
          <p:cNvPr id="5" name="Zástupný symbol dátumu 4"/>
          <p:cNvSpPr>
            <a:spLocks noGrp="1"/>
          </p:cNvSpPr>
          <p:nvPr>
            <p:ph type="dt" sz="half" idx="10"/>
          </p:nvPr>
        </p:nvSpPr>
        <p:spPr/>
        <p:txBody>
          <a:bodyPr/>
          <a:lstStyle/>
          <a:p>
            <a:fld id="{899E69E6-DA75-4D89-BF28-1662E6D7A113}" type="datetimeFigureOut">
              <a:rPr lang="sk-SK" smtClean="0"/>
              <a:t>26. 4. 2023</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ACA09D1E-C343-48D1-A6BF-A565012C7EBB}" type="slidenum">
              <a:rPr lang="sk-SK" smtClean="0"/>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sk-SK"/>
              <a:t>Kliknite sem a upravte štýl predlohy nadpisov.</a:t>
            </a:r>
          </a:p>
        </p:txBody>
      </p:sp>
      <p:sp>
        <p:nvSpPr>
          <p:cNvPr id="3" name="Zástupný symbol obrázka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symbol tex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Kliknite sem a upravte štýly predlohy textu.</a:t>
            </a:r>
          </a:p>
        </p:txBody>
      </p:sp>
      <p:sp>
        <p:nvSpPr>
          <p:cNvPr id="5" name="Zástupný symbol dátumu 4"/>
          <p:cNvSpPr>
            <a:spLocks noGrp="1"/>
          </p:cNvSpPr>
          <p:nvPr>
            <p:ph type="dt" sz="half" idx="10"/>
          </p:nvPr>
        </p:nvSpPr>
        <p:spPr/>
        <p:txBody>
          <a:bodyPr/>
          <a:lstStyle/>
          <a:p>
            <a:fld id="{899E69E6-DA75-4D89-BF28-1662E6D7A113}" type="datetimeFigureOut">
              <a:rPr lang="sk-SK" smtClean="0"/>
              <a:t>26. 4. 2023</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ACA09D1E-C343-48D1-A6BF-A565012C7EBB}" type="slidenum">
              <a:rPr lang="sk-SK" smtClean="0"/>
              <a:t>‹#›</a:t>
            </a:fld>
            <a:endParaRPr lang="sk-S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k-SK"/>
              <a:t>Kliknite sem a upravte štýl predlohy nadpisov.</a:t>
            </a:r>
          </a:p>
        </p:txBody>
      </p:sp>
      <p:sp>
        <p:nvSpPr>
          <p:cNvPr id="3" name="Zástupný symbol tex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dátum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9E69E6-DA75-4D89-BF28-1662E6D7A113}" type="datetimeFigureOut">
              <a:rPr lang="sk-SK" smtClean="0"/>
              <a:t>26. 4. 2023</a:t>
            </a:fld>
            <a:endParaRPr lang="sk-SK"/>
          </a:p>
        </p:txBody>
      </p:sp>
      <p:sp>
        <p:nvSpPr>
          <p:cNvPr id="5" name="Zástupný symbol päty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symbol čísla snímky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A09D1E-C343-48D1-A6BF-A565012C7EBB}" type="slidenum">
              <a:rPr lang="sk-SK" smtClean="0"/>
              <a:t>‹#›</a:t>
            </a:fld>
            <a:endParaRPr lang="sk-S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7.jp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www.snud.am/"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www.helpguide.org/articles/healthy-eating/organic-foods.htm"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www.iso.org/" TargetMode="External"/><Relationship Id="rId4" Type="http://schemas.openxmlformats.org/officeDocument/2006/relationships/hyperlink" Target="https://en.wikipedia.org/wiki/Hazard_analysis_and_critical_control_points"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7.jp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eenarmenia.am/en/content/eeninarmenia/"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www.europages.com/"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hyperlink" Target="https://www.sario.sk/en" TargetMode="External"/><Relationship Id="rId7"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hepa.hu/en" TargetMode="External"/><Relationship Id="rId5" Type="http://schemas.openxmlformats.org/officeDocument/2006/relationships/hyperlink" Target="https://www.trade.gov.pl/en/" TargetMode="External"/><Relationship Id="rId4" Type="http://schemas.openxmlformats.org/officeDocument/2006/relationships/hyperlink" Target="https://www.czechtradeoffices.com/" TargetMode="Externa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mailto:jan.cingel@strategicanalysis.sk" TargetMode="External"/><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www.strategicanalysis.sk/"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eur-lex.europa.eu/legal-content/EN/TXT/?uri=CELEX:22018A0126(01)"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2.png"/><Relationship Id="rId4" Type="http://schemas.openxmlformats.org/officeDocument/2006/relationships/hyperlink" Target="https://eur-lex.europa.eu/legal-content/en/TXT/?uri=CELEX:32017D1790"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ec.europa.eu/docsroom/documents/18027/attachments/1/translations"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ázok 5" descr="skuska pozadie.jpg">
            <a:extLst>
              <a:ext uri="{FF2B5EF4-FFF2-40B4-BE49-F238E27FC236}">
                <a16:creationId xmlns:a16="http://schemas.microsoft.com/office/drawing/2014/main" id="{68B48474-5625-4BE8-BADF-783C01C44527}"/>
              </a:ext>
            </a:extLst>
          </p:cNvPr>
          <p:cNvPicPr>
            <a:picLocks noChangeAspect="1"/>
          </p:cNvPicPr>
          <p:nvPr/>
        </p:nvPicPr>
        <p:blipFill>
          <a:blip r:embed="rId2" cstate="print">
            <a:alphaModFix amt="20000"/>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1EE63D8E-2DB1-459A-910F-BAE77F521AE4}"/>
              </a:ext>
            </a:extLst>
          </p:cNvPr>
          <p:cNvSpPr>
            <a:spLocks noGrp="1"/>
          </p:cNvSpPr>
          <p:nvPr>
            <p:ph type="ctrTitle"/>
          </p:nvPr>
        </p:nvSpPr>
        <p:spPr>
          <a:xfrm>
            <a:off x="251520" y="1700808"/>
            <a:ext cx="8640960" cy="2808312"/>
          </a:xfrm>
        </p:spPr>
        <p:txBody>
          <a:bodyPr>
            <a:normAutofit fontScale="90000"/>
          </a:bodyPr>
          <a:lstStyle/>
          <a:p>
            <a:r>
              <a:rPr lang="en-US" sz="1600" b="0" i="0" u="none" strike="noStrike" baseline="0" dirty="0">
                <a:solidFill>
                  <a:srgbClr val="000000"/>
                </a:solidFill>
                <a:latin typeface="Bahnschrift SemiBold SemiConden" panose="020B0502040204020203" pitchFamily="34" charset="0"/>
              </a:rPr>
              <a:t> </a:t>
            </a:r>
            <a:r>
              <a:rPr lang="sk-SK" sz="3600" b="1" u="none" strike="noStrike" baseline="0" dirty="0">
                <a:solidFill>
                  <a:srgbClr val="000000"/>
                </a:solidFill>
                <a:latin typeface="Bahnschrift SemiLight SemiConde" panose="020B0502040204020203" pitchFamily="34" charset="0"/>
              </a:rPr>
              <a:t>Business </a:t>
            </a:r>
            <a:r>
              <a:rPr lang="sk-SK" sz="3600" b="1" u="none" strike="noStrike" baseline="0" dirty="0" err="1">
                <a:solidFill>
                  <a:srgbClr val="000000"/>
                </a:solidFill>
                <a:latin typeface="Bahnschrift SemiLight SemiConde" panose="020B0502040204020203" pitchFamily="34" charset="0"/>
              </a:rPr>
              <a:t>opportunities</a:t>
            </a:r>
            <a:r>
              <a:rPr lang="sk-SK" sz="3600" b="1" u="none" strike="noStrike" baseline="0" dirty="0">
                <a:solidFill>
                  <a:srgbClr val="000000"/>
                </a:solidFill>
                <a:latin typeface="Bahnschrift SemiLight SemiConde" panose="020B0502040204020203" pitchFamily="34" charset="0"/>
              </a:rPr>
              <a:t> </a:t>
            </a:r>
            <a:r>
              <a:rPr lang="sk-SK" sz="3600" b="1" u="none" strike="noStrike" baseline="0" dirty="0" err="1">
                <a:solidFill>
                  <a:srgbClr val="000000"/>
                </a:solidFill>
                <a:latin typeface="Bahnschrift SemiLight SemiConde" panose="020B0502040204020203" pitchFamily="34" charset="0"/>
              </a:rPr>
              <a:t>for</a:t>
            </a:r>
            <a:r>
              <a:rPr lang="sk-SK" sz="3600" b="1" u="none" strike="noStrike" baseline="0" dirty="0">
                <a:solidFill>
                  <a:srgbClr val="000000"/>
                </a:solidFill>
                <a:latin typeface="Bahnschrift SemiLight SemiConde" panose="020B0502040204020203" pitchFamily="34" charset="0"/>
              </a:rPr>
              <a:t> </a:t>
            </a:r>
            <a:r>
              <a:rPr lang="sk-SK" sz="3600" b="1" u="none" strike="noStrike" baseline="0" dirty="0" err="1">
                <a:solidFill>
                  <a:srgbClr val="000000"/>
                </a:solidFill>
                <a:latin typeface="Bahnschrift SemiLight SemiConde" panose="020B0502040204020203" pitchFamily="34" charset="0"/>
              </a:rPr>
              <a:t>Armenian</a:t>
            </a:r>
            <a:r>
              <a:rPr lang="sk-SK" sz="3600" b="1" u="none" strike="noStrike" baseline="0" dirty="0">
                <a:solidFill>
                  <a:srgbClr val="000000"/>
                </a:solidFill>
                <a:latin typeface="Bahnschrift SemiLight SemiConde" panose="020B0502040204020203" pitchFamily="34" charset="0"/>
              </a:rPr>
              <a:t> </a:t>
            </a:r>
            <a:r>
              <a:rPr lang="sk-SK" sz="3600" b="1" u="none" strike="noStrike" baseline="0" dirty="0" err="1">
                <a:solidFill>
                  <a:srgbClr val="000000"/>
                </a:solidFill>
                <a:latin typeface="Bahnschrift SemiLight SemiConde" panose="020B0502040204020203" pitchFamily="34" charset="0"/>
              </a:rPr>
              <a:t>SMEs</a:t>
            </a:r>
            <a:r>
              <a:rPr lang="sk-SK" sz="3600" b="1" u="none" strike="noStrike" baseline="0" dirty="0">
                <a:solidFill>
                  <a:srgbClr val="000000"/>
                </a:solidFill>
                <a:latin typeface="Bahnschrift SemiLight SemiConde" panose="020B0502040204020203" pitchFamily="34" charset="0"/>
              </a:rPr>
              <a:t> in EU</a:t>
            </a:r>
            <a:br>
              <a:rPr lang="sk-SK" sz="3600" b="1" u="none" strike="noStrike" baseline="0" dirty="0">
                <a:solidFill>
                  <a:srgbClr val="000000"/>
                </a:solidFill>
                <a:latin typeface="Bahnschrift SemiLight SemiConde" panose="020B0502040204020203" pitchFamily="34" charset="0"/>
              </a:rPr>
            </a:br>
            <a:r>
              <a:rPr lang="sk-SK" sz="2000" dirty="0">
                <a:effectLst/>
                <a:latin typeface="Bahnschrift Light SemiCondensed" panose="020B0502040204020203" pitchFamily="34" charset="0"/>
                <a:ea typeface="Calibri" panose="020F0502020204030204" pitchFamily="34" charset="0"/>
                <a:cs typeface="Times New Roman" panose="02020603050405020304" pitchFamily="18" charset="0"/>
              </a:rPr>
              <a:t/>
            </a:r>
            <a:br>
              <a:rPr lang="sk-SK" sz="2000" dirty="0">
                <a:effectLst/>
                <a:latin typeface="Bahnschrift Light SemiCondensed" panose="020B0502040204020203" pitchFamily="34" charset="0"/>
                <a:ea typeface="Calibri" panose="020F0502020204030204" pitchFamily="34" charset="0"/>
                <a:cs typeface="Times New Roman" panose="02020603050405020304" pitchFamily="18" charset="0"/>
              </a:rPr>
            </a:br>
            <a:r>
              <a:rPr lang="hy-AM" sz="2000" b="1" dirty="0">
                <a:effectLst/>
                <a:latin typeface="Bahnschrift Light SemiCondensed" panose="020B0502040204020203" pitchFamily="34" charset="0"/>
                <a:ea typeface="Calibri" panose="020F0502020204030204" pitchFamily="34" charset="0"/>
                <a:cs typeface="Times New Roman" panose="02020603050405020304" pitchFamily="18" charset="0"/>
              </a:rPr>
              <a:t>Բիզնես հնարավորություններ Հայաստանի փոքր բիզնեսի համար Եվրոպական Միությունում</a:t>
            </a:r>
            <a:r>
              <a:rPr lang="sk-SK" sz="2000" dirty="0">
                <a:effectLst/>
                <a:latin typeface="Bahnschrift Light SemiCondensed" panose="020B0502040204020203" pitchFamily="34" charset="0"/>
                <a:ea typeface="Calibri" panose="020F0502020204030204" pitchFamily="34" charset="0"/>
                <a:cs typeface="Times New Roman" panose="02020603050405020304" pitchFamily="18" charset="0"/>
              </a:rPr>
              <a:t/>
            </a:r>
            <a:br>
              <a:rPr lang="sk-SK" sz="2000" dirty="0">
                <a:effectLst/>
                <a:latin typeface="Bahnschrift Light SemiCondensed" panose="020B0502040204020203" pitchFamily="34" charset="0"/>
                <a:ea typeface="Calibri" panose="020F0502020204030204" pitchFamily="34" charset="0"/>
                <a:cs typeface="Times New Roman" panose="02020603050405020304" pitchFamily="18" charset="0"/>
              </a:rPr>
            </a:br>
            <a:r>
              <a:rPr lang="sk-SK" sz="2000" dirty="0">
                <a:effectLst/>
                <a:latin typeface="Bahnschrift Light SemiCondensed" panose="020B0502040204020203" pitchFamily="34" charset="0"/>
                <a:ea typeface="Calibri" panose="020F0502020204030204" pitchFamily="34" charset="0"/>
                <a:cs typeface="Times New Roman" panose="02020603050405020304" pitchFamily="18" charset="0"/>
              </a:rPr>
              <a:t/>
            </a:r>
            <a:br>
              <a:rPr lang="sk-SK" sz="2000" dirty="0">
                <a:effectLst/>
                <a:latin typeface="Bahnschrift Light SemiCondensed" panose="020B0502040204020203" pitchFamily="34" charset="0"/>
                <a:ea typeface="Calibri" panose="020F0502020204030204" pitchFamily="34" charset="0"/>
                <a:cs typeface="Times New Roman" panose="02020603050405020304" pitchFamily="18" charset="0"/>
              </a:rPr>
            </a:br>
            <a:r>
              <a:rPr lang="sk-SK" sz="2000" b="1" dirty="0" err="1">
                <a:effectLst/>
                <a:latin typeface="Bahnschrift Light SemiCondensed" panose="020B0502040204020203" pitchFamily="34" charset="0"/>
                <a:ea typeface="Calibri" panose="020F0502020204030204" pitchFamily="34" charset="0"/>
                <a:cs typeface="Times New Roman" panose="02020603050405020304" pitchFamily="18" charset="0"/>
              </a:rPr>
              <a:t>Spring</a:t>
            </a:r>
            <a:r>
              <a:rPr lang="sk-SK" sz="2000" b="1" dirty="0">
                <a:effectLst/>
                <a:latin typeface="Bahnschrift Light SemiCondensed" panose="020B0502040204020203" pitchFamily="34" charset="0"/>
                <a:ea typeface="Calibri" panose="020F0502020204030204" pitchFamily="34" charset="0"/>
                <a:cs typeface="Times New Roman" panose="02020603050405020304" pitchFamily="18" charset="0"/>
              </a:rPr>
              <a:t> </a:t>
            </a:r>
            <a:r>
              <a:rPr lang="sk-SK" sz="2000" b="1" dirty="0" err="1">
                <a:effectLst/>
                <a:latin typeface="Bahnschrift Light SemiCondensed" panose="020B0502040204020203" pitchFamily="34" charset="0"/>
                <a:ea typeface="Calibri" panose="020F0502020204030204" pitchFamily="34" charset="0"/>
                <a:cs typeface="Times New Roman" panose="02020603050405020304" pitchFamily="18" charset="0"/>
              </a:rPr>
              <a:t>School</a:t>
            </a:r>
            <a:r>
              <a:rPr lang="sk-SK" sz="2000" b="1" dirty="0">
                <a:effectLst/>
                <a:latin typeface="Bahnschrift Light SemiCondensed" panose="020B0502040204020203" pitchFamily="34" charset="0"/>
                <a:ea typeface="Calibri" panose="020F0502020204030204" pitchFamily="34" charset="0"/>
                <a:cs typeface="Times New Roman" panose="02020603050405020304" pitchFamily="18" charset="0"/>
              </a:rPr>
              <a:t> in </a:t>
            </a:r>
            <a:r>
              <a:rPr lang="sk-SK" sz="2000" b="1" dirty="0" err="1">
                <a:effectLst/>
                <a:latin typeface="Bahnschrift Light SemiCondensed" panose="020B0502040204020203" pitchFamily="34" charset="0"/>
                <a:ea typeface="Calibri" panose="020F0502020204030204" pitchFamily="34" charset="0"/>
                <a:cs typeface="Times New Roman" panose="02020603050405020304" pitchFamily="18" charset="0"/>
              </a:rPr>
              <a:t>Aghveran</a:t>
            </a:r>
            <a:r>
              <a:rPr lang="sk-SK" sz="2000" b="1" dirty="0">
                <a:effectLst/>
                <a:latin typeface="Bahnschrift Light SemiCondensed" panose="020B0502040204020203" pitchFamily="34" charset="0"/>
                <a:ea typeface="Calibri" panose="020F0502020204030204" pitchFamily="34" charset="0"/>
                <a:cs typeface="Times New Roman" panose="02020603050405020304" pitchFamily="18" charset="0"/>
              </a:rPr>
              <a:t>, </a:t>
            </a:r>
            <a:r>
              <a:rPr lang="sk-SK" sz="2000" b="1" dirty="0" err="1">
                <a:effectLst/>
                <a:latin typeface="Bahnschrift Light SemiCondensed" panose="020B0502040204020203" pitchFamily="34" charset="0"/>
                <a:ea typeface="Calibri" panose="020F0502020204030204" pitchFamily="34" charset="0"/>
                <a:cs typeface="Times New Roman" panose="02020603050405020304" pitchFamily="18" charset="0"/>
              </a:rPr>
              <a:t>Armenia</a:t>
            </a:r>
            <a:r>
              <a:rPr lang="sk-SK" sz="2000" b="1" dirty="0">
                <a:effectLst/>
                <a:latin typeface="Bahnschrift Light SemiCondensed" panose="020B0502040204020203" pitchFamily="34" charset="0"/>
                <a:ea typeface="Calibri" panose="020F0502020204030204" pitchFamily="34" charset="0"/>
                <a:cs typeface="Times New Roman" panose="02020603050405020304" pitchFamily="18" charset="0"/>
              </a:rPr>
              <a:t/>
            </a:r>
            <a:br>
              <a:rPr lang="sk-SK" sz="2000" b="1" dirty="0">
                <a:effectLst/>
                <a:latin typeface="Bahnschrift Light SemiCondensed" panose="020B0502040204020203" pitchFamily="34" charset="0"/>
                <a:ea typeface="Calibri" panose="020F0502020204030204" pitchFamily="34" charset="0"/>
                <a:cs typeface="Times New Roman" panose="02020603050405020304" pitchFamily="18" charset="0"/>
              </a:rPr>
            </a:br>
            <a:r>
              <a:rPr lang="sk-SK" sz="2000" b="1" dirty="0">
                <a:effectLst/>
                <a:latin typeface="Bahnschrift Light SemiCondensed" panose="020B0502040204020203" pitchFamily="34" charset="0"/>
                <a:ea typeface="Calibri" panose="020F0502020204030204" pitchFamily="34" charset="0"/>
                <a:cs typeface="Times New Roman" panose="02020603050405020304" pitchFamily="18" charset="0"/>
              </a:rPr>
              <a:t/>
            </a:r>
            <a:br>
              <a:rPr lang="sk-SK" sz="2000" b="1" dirty="0">
                <a:effectLst/>
                <a:latin typeface="Bahnschrift Light SemiCondensed" panose="020B0502040204020203" pitchFamily="34" charset="0"/>
                <a:ea typeface="Calibri" panose="020F0502020204030204" pitchFamily="34" charset="0"/>
                <a:cs typeface="Times New Roman" panose="02020603050405020304" pitchFamily="18" charset="0"/>
              </a:rPr>
            </a:br>
            <a:r>
              <a:rPr lang="sk-SK" sz="2000" b="1" dirty="0" err="1">
                <a:effectLst/>
                <a:latin typeface="Bahnschrift Light SemiCondensed" panose="020B0502040204020203" pitchFamily="34" charset="0"/>
                <a:ea typeface="Calibri" panose="020F0502020204030204" pitchFamily="34" charset="0"/>
                <a:cs typeface="Times New Roman" panose="02020603050405020304" pitchFamily="18" charset="0"/>
              </a:rPr>
              <a:t>within</a:t>
            </a:r>
            <a:r>
              <a:rPr lang="sk-SK" sz="2000" b="1" dirty="0">
                <a:effectLst/>
                <a:latin typeface="Bahnschrift Light SemiCondensed" panose="020B0502040204020203" pitchFamily="34" charset="0"/>
                <a:ea typeface="Calibri" panose="020F0502020204030204" pitchFamily="34" charset="0"/>
                <a:cs typeface="Times New Roman" panose="02020603050405020304" pitchFamily="18" charset="0"/>
              </a:rPr>
              <a:t> </a:t>
            </a:r>
            <a:r>
              <a:rPr lang="sk-SK" sz="2000" b="1" dirty="0" err="1">
                <a:effectLst/>
                <a:latin typeface="Bahnschrift Light SemiCondensed" panose="020B0502040204020203" pitchFamily="34" charset="0"/>
                <a:ea typeface="Calibri" panose="020F0502020204030204" pitchFamily="34" charset="0"/>
                <a:cs typeface="Times New Roman" panose="02020603050405020304" pitchFamily="18" charset="0"/>
              </a:rPr>
              <a:t>the</a:t>
            </a:r>
            <a:r>
              <a:rPr lang="sk-SK" sz="2000" b="1" dirty="0">
                <a:effectLst/>
                <a:latin typeface="Bahnschrift Light SemiCondensed" panose="020B0502040204020203" pitchFamily="34" charset="0"/>
                <a:ea typeface="Calibri" panose="020F0502020204030204" pitchFamily="34" charset="0"/>
                <a:cs typeface="Times New Roman" panose="02020603050405020304" pitchFamily="18" charset="0"/>
              </a:rPr>
              <a:t> </a:t>
            </a:r>
            <a:r>
              <a:rPr lang="sk-SK" sz="2000" b="1" dirty="0" err="1">
                <a:effectLst/>
                <a:latin typeface="Bahnschrift Light SemiCondensed" panose="020B0502040204020203" pitchFamily="34" charset="0"/>
                <a:ea typeface="Calibri" panose="020F0502020204030204" pitchFamily="34" charset="0"/>
                <a:cs typeface="Times New Roman" panose="02020603050405020304" pitchFamily="18" charset="0"/>
              </a:rPr>
              <a:t>project</a:t>
            </a:r>
            <a:r>
              <a:rPr lang="sk-SK" sz="2000" b="1" dirty="0">
                <a:effectLst/>
                <a:latin typeface="Bahnschrift Light SemiCondensed" panose="020B0502040204020203" pitchFamily="34" charset="0"/>
                <a:ea typeface="Calibri" panose="020F0502020204030204" pitchFamily="34" charset="0"/>
                <a:cs typeface="Times New Roman" panose="02020603050405020304" pitchFamily="18" charset="0"/>
              </a:rPr>
              <a:t>: </a:t>
            </a:r>
            <a:r>
              <a:rPr lang="en-US" sz="2000" b="1" u="none" strike="noStrike" baseline="0" dirty="0">
                <a:solidFill>
                  <a:srgbClr val="000000"/>
                </a:solidFill>
                <a:latin typeface="Bahnschrift SemiLight SemiConde" panose="020B0502040204020203" pitchFamily="34" charset="0"/>
              </a:rPr>
              <a:t>V4 FOR YOUTH ENTREPRENEURSHIP IN THE REGIONS OF ARMENIA</a:t>
            </a:r>
            <a:endParaRPr lang="sk-SK" sz="2000" b="1" dirty="0">
              <a:effectLst/>
              <a:latin typeface="Bahnschrift Light SemiCondensed" panose="020B0502040204020203" pitchFamily="34" charset="0"/>
              <a:ea typeface="Calibri" panose="020F0502020204030204" pitchFamily="34" charset="0"/>
              <a:cs typeface="Times New Roman" panose="02020603050405020304" pitchFamily="18" charset="0"/>
            </a:endParaRPr>
          </a:p>
        </p:txBody>
      </p:sp>
      <p:sp>
        <p:nvSpPr>
          <p:cNvPr id="3" name="Podnadpis 2">
            <a:extLst>
              <a:ext uri="{FF2B5EF4-FFF2-40B4-BE49-F238E27FC236}">
                <a16:creationId xmlns:a16="http://schemas.microsoft.com/office/drawing/2014/main" id="{F6C2BEC2-CB43-4340-9063-70EB613CB28B}"/>
              </a:ext>
            </a:extLst>
          </p:cNvPr>
          <p:cNvSpPr>
            <a:spLocks noGrp="1"/>
          </p:cNvSpPr>
          <p:nvPr>
            <p:ph type="subTitle" idx="1"/>
          </p:nvPr>
        </p:nvSpPr>
        <p:spPr>
          <a:xfrm>
            <a:off x="755576" y="5445224"/>
            <a:ext cx="7918648" cy="913656"/>
          </a:xfrm>
        </p:spPr>
        <p:txBody>
          <a:bodyPr>
            <a:normAutofit/>
          </a:bodyPr>
          <a:lstStyle/>
          <a:p>
            <a:r>
              <a:rPr lang="sk-SK" sz="2400" b="1" dirty="0">
                <a:solidFill>
                  <a:schemeClr val="tx1"/>
                </a:solidFill>
                <a:latin typeface="Bahnschrift SemiLight SemiConde" panose="020B0502040204020203" pitchFamily="34" charset="0"/>
              </a:rPr>
              <a:t>Ján Cingel, </a:t>
            </a:r>
            <a:r>
              <a:rPr lang="sk-SK" sz="2400" dirty="0">
                <a:solidFill>
                  <a:schemeClr val="tx1"/>
                </a:solidFill>
                <a:latin typeface="Bahnschrift SemiLight SemiConde" panose="020B0502040204020203" pitchFamily="34" charset="0"/>
              </a:rPr>
              <a:t>CEO &amp; </a:t>
            </a:r>
            <a:r>
              <a:rPr lang="sk-SK" sz="2400" dirty="0" err="1">
                <a:solidFill>
                  <a:schemeClr val="tx1"/>
                </a:solidFill>
                <a:latin typeface="Bahnschrift SemiLight SemiConde" panose="020B0502040204020203" pitchFamily="34" charset="0"/>
              </a:rPr>
              <a:t>Founder</a:t>
            </a:r>
            <a:r>
              <a:rPr lang="sk-SK" sz="2400" dirty="0">
                <a:solidFill>
                  <a:schemeClr val="tx1"/>
                </a:solidFill>
                <a:latin typeface="Bahnschrift SemiLight SemiConde" panose="020B0502040204020203" pitchFamily="34" charset="0"/>
              </a:rPr>
              <a:t>, Strategic </a:t>
            </a:r>
            <a:r>
              <a:rPr lang="sk-SK" sz="2400" dirty="0" err="1">
                <a:solidFill>
                  <a:schemeClr val="tx1"/>
                </a:solidFill>
                <a:latin typeface="Bahnschrift SemiLight SemiConde" panose="020B0502040204020203" pitchFamily="34" charset="0"/>
              </a:rPr>
              <a:t>Analysis</a:t>
            </a:r>
            <a:r>
              <a:rPr lang="sk-SK" sz="2400" dirty="0">
                <a:solidFill>
                  <a:schemeClr val="tx1"/>
                </a:solidFill>
                <a:latin typeface="Bahnschrift SemiLight SemiConde" panose="020B0502040204020203" pitchFamily="34" charset="0"/>
              </a:rPr>
              <a:t>, Slovakia</a:t>
            </a:r>
          </a:p>
          <a:p>
            <a:r>
              <a:rPr lang="sk-SK" sz="2000" b="1" dirty="0" err="1">
                <a:solidFill>
                  <a:schemeClr val="tx1"/>
                </a:solidFill>
                <a:latin typeface="Bahnschrift SemiLight SemiConde" panose="020B0502040204020203" pitchFamily="34" charset="0"/>
              </a:rPr>
              <a:t>April</a:t>
            </a:r>
            <a:r>
              <a:rPr lang="sk-SK" sz="2000" b="1" dirty="0">
                <a:solidFill>
                  <a:schemeClr val="tx1"/>
                </a:solidFill>
                <a:latin typeface="Bahnschrift SemiLight SemiConde" panose="020B0502040204020203" pitchFamily="34" charset="0"/>
              </a:rPr>
              <a:t> 25, 2023 </a:t>
            </a:r>
          </a:p>
        </p:txBody>
      </p:sp>
      <p:pic>
        <p:nvPicPr>
          <p:cNvPr id="7" name="Zástupný objekt pre obsah 4">
            <a:extLst>
              <a:ext uri="{FF2B5EF4-FFF2-40B4-BE49-F238E27FC236}">
                <a16:creationId xmlns:a16="http://schemas.microsoft.com/office/drawing/2014/main" id="{F4113A75-1E35-40FE-A462-7FBE4FA7A05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Tree>
    <p:extLst>
      <p:ext uri="{BB962C8B-B14F-4D97-AF65-F5344CB8AC3E}">
        <p14:creationId xmlns:p14="http://schemas.microsoft.com/office/powerpoint/2010/main" val="2467748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skuska pozadie.jpg">
            <a:extLst>
              <a:ext uri="{FF2B5EF4-FFF2-40B4-BE49-F238E27FC236}">
                <a16:creationId xmlns:a16="http://schemas.microsoft.com/office/drawing/2014/main" id="{71DA8BE5-3B7C-4E8C-A793-6E82FBC70A4E}"/>
              </a:ext>
            </a:extLst>
          </p:cNvPr>
          <p:cNvPicPr>
            <a:picLocks noChangeAspect="1"/>
          </p:cNvPicPr>
          <p:nvPr/>
        </p:nvPicPr>
        <p:blipFill>
          <a:blip r:embed="rId2" cstate="print">
            <a:alphaModFix amt="20000"/>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757C33A0-5444-420A-9A3F-8CDB7DF55BC3}"/>
              </a:ext>
            </a:extLst>
          </p:cNvPr>
          <p:cNvSpPr>
            <a:spLocks noGrp="1"/>
          </p:cNvSpPr>
          <p:nvPr>
            <p:ph type="ctrTitle"/>
          </p:nvPr>
        </p:nvSpPr>
        <p:spPr>
          <a:xfrm>
            <a:off x="107504" y="26534"/>
            <a:ext cx="7772400" cy="1470025"/>
          </a:xfrm>
        </p:spPr>
        <p:txBody>
          <a:bodyPr>
            <a:normAutofit fontScale="90000"/>
          </a:bodyPr>
          <a:lstStyle/>
          <a:p>
            <a:r>
              <a:rPr lang="en-GB" sz="4400" dirty="0">
                <a:solidFill>
                  <a:srgbClr val="000000"/>
                </a:solidFill>
                <a:latin typeface="Bahnschrift SemiBold SemiConden" panose="020B0502040204020203" pitchFamily="34" charset="0"/>
              </a:rPr>
              <a:t/>
            </a:r>
            <a:br>
              <a:rPr lang="en-GB" sz="4400" dirty="0">
                <a:solidFill>
                  <a:srgbClr val="000000"/>
                </a:solidFill>
                <a:latin typeface="Bahnschrift SemiBold SemiConden" panose="020B0502040204020203" pitchFamily="34" charset="0"/>
              </a:rPr>
            </a:br>
            <a:r>
              <a:rPr lang="sk-SK" sz="4400" dirty="0">
                <a:solidFill>
                  <a:srgbClr val="000000"/>
                </a:solidFill>
                <a:latin typeface="Bahnschrift SemiBold SemiConden" panose="020B0502040204020203" pitchFamily="34" charset="0"/>
              </a:rPr>
              <a:t>What </a:t>
            </a:r>
            <a:r>
              <a:rPr lang="sk-SK" sz="4400" dirty="0" err="1">
                <a:solidFill>
                  <a:srgbClr val="000000"/>
                </a:solidFill>
                <a:latin typeface="Bahnschrift SemiBold SemiConden" panose="020B0502040204020203" pitchFamily="34" charset="0"/>
              </a:rPr>
              <a:t>the</a:t>
            </a:r>
            <a:r>
              <a:rPr lang="sk-SK" sz="4400" dirty="0">
                <a:solidFill>
                  <a:srgbClr val="000000"/>
                </a:solidFill>
                <a:latin typeface="Bahnschrift SemiBold SemiConden" panose="020B0502040204020203" pitchFamily="34" charset="0"/>
              </a:rPr>
              <a:t> EU </a:t>
            </a:r>
            <a:r>
              <a:rPr lang="sk-SK" sz="4400" dirty="0" err="1">
                <a:solidFill>
                  <a:srgbClr val="000000"/>
                </a:solidFill>
                <a:latin typeface="Bahnschrift SemiBold SemiConden" panose="020B0502040204020203" pitchFamily="34" charset="0"/>
              </a:rPr>
              <a:t>market</a:t>
            </a:r>
            <a:r>
              <a:rPr lang="sk-SK" sz="4400" dirty="0">
                <a:solidFill>
                  <a:srgbClr val="000000"/>
                </a:solidFill>
                <a:latin typeface="Bahnschrift SemiBold SemiConden" panose="020B0502040204020203" pitchFamily="34" charset="0"/>
              </a:rPr>
              <a:t> </a:t>
            </a:r>
            <a:r>
              <a:rPr lang="sk-SK" sz="4400" dirty="0" err="1">
                <a:solidFill>
                  <a:srgbClr val="000000"/>
                </a:solidFill>
                <a:latin typeface="Bahnschrift SemiBold SemiConden" panose="020B0502040204020203" pitchFamily="34" charset="0"/>
              </a:rPr>
              <a:t>is</a:t>
            </a:r>
            <a:r>
              <a:rPr lang="sk-SK" sz="4400" dirty="0">
                <a:solidFill>
                  <a:srgbClr val="000000"/>
                </a:solidFill>
                <a:latin typeface="Bahnschrift SemiBold SemiConden" panose="020B0502040204020203" pitchFamily="34" charset="0"/>
              </a:rPr>
              <a:t> </a:t>
            </a:r>
            <a:r>
              <a:rPr lang="sk-SK" sz="4400" dirty="0" err="1">
                <a:solidFill>
                  <a:srgbClr val="000000"/>
                </a:solidFill>
                <a:latin typeface="Bahnschrift SemiBold SemiConden" panose="020B0502040204020203" pitchFamily="34" charset="0"/>
              </a:rPr>
              <a:t>interested</a:t>
            </a:r>
            <a:r>
              <a:rPr lang="sk-SK" sz="4400" dirty="0">
                <a:solidFill>
                  <a:srgbClr val="000000"/>
                </a:solidFill>
                <a:latin typeface="Bahnschrift SemiBold SemiConden" panose="020B0502040204020203" pitchFamily="34" charset="0"/>
              </a:rPr>
              <a:t> in and </a:t>
            </a:r>
            <a:r>
              <a:rPr lang="sk-SK" sz="4400" dirty="0" err="1">
                <a:solidFill>
                  <a:srgbClr val="000000"/>
                </a:solidFill>
                <a:latin typeface="Bahnschrift SemiBold SemiConden" panose="020B0502040204020203" pitchFamily="34" charset="0"/>
              </a:rPr>
              <a:t>Armenia</a:t>
            </a:r>
            <a:r>
              <a:rPr lang="sk-SK" sz="4400" dirty="0">
                <a:solidFill>
                  <a:srgbClr val="000000"/>
                </a:solidFill>
                <a:latin typeface="Bahnschrift SemiBold SemiConden" panose="020B0502040204020203" pitchFamily="34" charset="0"/>
              </a:rPr>
              <a:t> </a:t>
            </a:r>
            <a:r>
              <a:rPr lang="sk-SK" sz="4400" dirty="0" err="1">
                <a:solidFill>
                  <a:srgbClr val="000000"/>
                </a:solidFill>
                <a:latin typeface="Bahnschrift SemiBold SemiConden" panose="020B0502040204020203" pitchFamily="34" charset="0"/>
              </a:rPr>
              <a:t>is</a:t>
            </a:r>
            <a:r>
              <a:rPr lang="sk-SK" sz="4400" dirty="0">
                <a:solidFill>
                  <a:srgbClr val="000000"/>
                </a:solidFill>
                <a:latin typeface="Bahnschrift SemiBold SemiConden" panose="020B0502040204020203" pitchFamily="34" charset="0"/>
              </a:rPr>
              <a:t> </a:t>
            </a:r>
            <a:r>
              <a:rPr lang="sk-SK" sz="4400" dirty="0" err="1">
                <a:solidFill>
                  <a:srgbClr val="000000"/>
                </a:solidFill>
                <a:latin typeface="Bahnschrift SemiBold SemiConden" panose="020B0502040204020203" pitchFamily="34" charset="0"/>
              </a:rPr>
              <a:t>producing</a:t>
            </a:r>
            <a:r>
              <a:rPr lang="sk-SK" sz="4400" dirty="0">
                <a:solidFill>
                  <a:srgbClr val="000000"/>
                </a:solidFill>
                <a:latin typeface="Bahnschrift SemiBold SemiConden" panose="020B0502040204020203" pitchFamily="34" charset="0"/>
              </a:rPr>
              <a:t>?</a:t>
            </a:r>
            <a:br>
              <a:rPr lang="sk-SK" sz="4400" dirty="0">
                <a:solidFill>
                  <a:srgbClr val="000000"/>
                </a:solidFill>
                <a:latin typeface="Bahnschrift SemiBold SemiConden" panose="020B0502040204020203" pitchFamily="34" charset="0"/>
              </a:rPr>
            </a:br>
            <a:r>
              <a:rPr lang="sk-SK" sz="4400" dirty="0">
                <a:solidFill>
                  <a:srgbClr val="000000"/>
                </a:solidFill>
                <a:latin typeface="Bahnschrift SemiBold SemiConden" panose="020B0502040204020203" pitchFamily="34" charset="0"/>
              </a:rPr>
              <a:t/>
            </a:r>
            <a:br>
              <a:rPr lang="sk-SK" sz="4400" dirty="0">
                <a:solidFill>
                  <a:srgbClr val="000000"/>
                </a:solidFill>
                <a:latin typeface="Bahnschrift SemiBold SemiConden" panose="020B0502040204020203" pitchFamily="34" charset="0"/>
              </a:rPr>
            </a:br>
            <a:endParaRPr lang="sk-SK" b="1" dirty="0">
              <a:latin typeface="Bahnschrift SemiLight SemiConde" panose="020B0502040204020203" pitchFamily="34" charset="0"/>
            </a:endParaRPr>
          </a:p>
        </p:txBody>
      </p:sp>
      <p:sp>
        <p:nvSpPr>
          <p:cNvPr id="3" name="Podnadpis 2">
            <a:extLst>
              <a:ext uri="{FF2B5EF4-FFF2-40B4-BE49-F238E27FC236}">
                <a16:creationId xmlns:a16="http://schemas.microsoft.com/office/drawing/2014/main" id="{6ED363E3-1548-4A1C-B9D1-D6A8A106BE02}"/>
              </a:ext>
            </a:extLst>
          </p:cNvPr>
          <p:cNvSpPr>
            <a:spLocks noGrp="1"/>
          </p:cNvSpPr>
          <p:nvPr>
            <p:ph type="subTitle" idx="1"/>
          </p:nvPr>
        </p:nvSpPr>
        <p:spPr>
          <a:xfrm>
            <a:off x="467544" y="1663601"/>
            <a:ext cx="8352928" cy="4556223"/>
          </a:xfrm>
        </p:spPr>
        <p:txBody>
          <a:bodyPr>
            <a:noAutofit/>
          </a:bodyPr>
          <a:lstStyle/>
          <a:p>
            <a:pPr algn="just"/>
            <a:r>
              <a:rPr lang="en-US" sz="2000" b="0" i="0" dirty="0">
                <a:solidFill>
                  <a:schemeClr val="tx1"/>
                </a:solidFill>
                <a:effectLst/>
                <a:latin typeface="Bahnschrift SemiLight SemiConde" panose="020B0502040204020203" pitchFamily="34" charset="0"/>
              </a:rPr>
              <a:t>This list in not exhaustive nor complete, it changes over time, information by WTO:</a:t>
            </a:r>
          </a:p>
          <a:p>
            <a:pPr algn="just"/>
            <a:endParaRPr lang="en-GB" sz="1800" b="1" dirty="0">
              <a:solidFill>
                <a:srgbClr val="000000"/>
              </a:solidFill>
              <a:effectLst/>
              <a:latin typeface="Calibri" panose="020F0502020204030204" pitchFamily="34" charset="0"/>
              <a:ea typeface="Yu Mincho" panose="02020400000000000000" pitchFamily="18" charset="-128"/>
              <a:cs typeface="Proxima Nova Black"/>
            </a:endParaRPr>
          </a:p>
          <a:p>
            <a:pPr algn="just"/>
            <a:r>
              <a:rPr lang="en-GB" sz="1800" b="1" dirty="0">
                <a:solidFill>
                  <a:srgbClr val="000000"/>
                </a:solidFill>
                <a:effectLst/>
                <a:latin typeface="Calibri" panose="020F0502020204030204" pitchFamily="34" charset="0"/>
                <a:ea typeface="Yu Mincho" panose="02020400000000000000" pitchFamily="18" charset="-128"/>
                <a:cs typeface="Proxima Nova Black"/>
              </a:rPr>
              <a:t>Products of agriculture or food processing: </a:t>
            </a:r>
            <a:r>
              <a:rPr lang="en-GB" sz="1800" dirty="0">
                <a:solidFill>
                  <a:srgbClr val="000000"/>
                </a:solidFill>
                <a:effectLst/>
                <a:latin typeface="Calibri" panose="020F0502020204030204" pitchFamily="34" charset="0"/>
                <a:ea typeface="Yu Mincho" panose="02020400000000000000" pitchFamily="18" charset="-128"/>
                <a:cs typeface="Proxima Nova Black"/>
              </a:rPr>
              <a:t>Vegetables - fresh or frozen, Walnut</a:t>
            </a:r>
            <a:r>
              <a:rPr lang="en-US" sz="1800" dirty="0">
                <a:solidFill>
                  <a:srgbClr val="000000"/>
                </a:solidFill>
                <a:effectLst/>
                <a:latin typeface="Calibri" panose="020F0502020204030204" pitchFamily="34" charset="0"/>
                <a:ea typeface="Yu Mincho" panose="02020400000000000000" pitchFamily="18" charset="-128"/>
                <a:cs typeface="Proxima Nova Black"/>
              </a:rPr>
              <a:t>s and </a:t>
            </a:r>
            <a:r>
              <a:rPr lang="en-GB" sz="1800" dirty="0">
                <a:solidFill>
                  <a:srgbClr val="000000"/>
                </a:solidFill>
                <a:effectLst/>
                <a:latin typeface="Calibri" panose="020F0502020204030204" pitchFamily="34" charset="0"/>
                <a:ea typeface="Yu Mincho" panose="02020400000000000000" pitchFamily="18" charset="-128"/>
                <a:cs typeface="Proxima Nova Black"/>
              </a:rPr>
              <a:t>other </a:t>
            </a:r>
            <a:r>
              <a:rPr lang="en-US" sz="1800" dirty="0">
                <a:solidFill>
                  <a:srgbClr val="000000"/>
                </a:solidFill>
                <a:effectLst/>
                <a:latin typeface="Calibri" panose="020F0502020204030204" pitchFamily="34" charset="0"/>
                <a:ea typeface="Yu Mincho" panose="02020400000000000000" pitchFamily="18" charset="-128"/>
                <a:cs typeface="Proxima Nova Black"/>
              </a:rPr>
              <a:t>nuts</a:t>
            </a:r>
            <a:r>
              <a:rPr lang="en-GB" sz="1800" dirty="0">
                <a:solidFill>
                  <a:srgbClr val="000000"/>
                </a:solidFill>
                <a:effectLst/>
                <a:latin typeface="Calibri" panose="020F0502020204030204" pitchFamily="34" charset="0"/>
                <a:ea typeface="Yu Mincho" panose="02020400000000000000" pitchFamily="18" charset="-128"/>
                <a:cs typeface="Proxima Nova Black"/>
              </a:rPr>
              <a:t> - fresh or dry, Citrus </a:t>
            </a:r>
            <a:r>
              <a:rPr lang="en-US" sz="1800" dirty="0">
                <a:solidFill>
                  <a:srgbClr val="000000"/>
                </a:solidFill>
                <a:effectLst/>
                <a:latin typeface="Calibri" panose="020F0502020204030204" pitchFamily="34" charset="0"/>
                <a:ea typeface="Yu Mincho" panose="02020400000000000000" pitchFamily="18" charset="-128"/>
                <a:cs typeface="Proxima Nova Black"/>
              </a:rPr>
              <a:t>fruit, </a:t>
            </a:r>
            <a:r>
              <a:rPr lang="en-GB" sz="1800" dirty="0">
                <a:solidFill>
                  <a:srgbClr val="000000"/>
                </a:solidFill>
                <a:effectLst/>
                <a:latin typeface="Calibri" panose="020F0502020204030204" pitchFamily="34" charset="0"/>
                <a:ea typeface="Yu Mincho" panose="02020400000000000000" pitchFamily="18" charset="-128"/>
                <a:cs typeface="Proxima Nova Black"/>
              </a:rPr>
              <a:t>Apple, Pear, Quince –fresh, Apricot, Cherry, Peach, Plum, </a:t>
            </a:r>
            <a:r>
              <a:rPr lang="en-US" sz="1800" dirty="0">
                <a:solidFill>
                  <a:srgbClr val="000000"/>
                </a:solidFill>
                <a:effectLst/>
                <a:latin typeface="Calibri" panose="020F0502020204030204" pitchFamily="34" charset="0"/>
                <a:ea typeface="Yu Mincho" panose="02020400000000000000" pitchFamily="18" charset="-128"/>
                <a:cs typeface="Proxima Nova Black"/>
              </a:rPr>
              <a:t>Strawberries,</a:t>
            </a:r>
            <a:r>
              <a:rPr lang="en-GB" sz="1800" dirty="0">
                <a:solidFill>
                  <a:srgbClr val="000000"/>
                </a:solidFill>
                <a:effectLst/>
                <a:latin typeface="Calibri" panose="020F0502020204030204" pitchFamily="34" charset="0"/>
                <a:ea typeface="Yu Mincho" panose="02020400000000000000" pitchFamily="18" charset="-128"/>
                <a:cs typeface="Proxima Nova Black"/>
              </a:rPr>
              <a:t> Kiwi fruit, Persimmon, Dried fruits, Tea, Ginger, Saffron, other spices, Mineral and fresh waters, Non-alcohol</a:t>
            </a:r>
            <a:r>
              <a:rPr lang="en-US" sz="1800" dirty="0" err="1">
                <a:solidFill>
                  <a:srgbClr val="000000"/>
                </a:solidFill>
                <a:effectLst/>
                <a:latin typeface="Calibri" panose="020F0502020204030204" pitchFamily="34" charset="0"/>
                <a:ea typeface="Yu Mincho" panose="02020400000000000000" pitchFamily="18" charset="-128"/>
                <a:cs typeface="Proxima Nova Black"/>
              </a:rPr>
              <a:t>ic</a:t>
            </a:r>
            <a:r>
              <a:rPr lang="en-US" sz="1800" dirty="0">
                <a:solidFill>
                  <a:srgbClr val="000000"/>
                </a:solidFill>
                <a:effectLst/>
                <a:latin typeface="Calibri" panose="020F0502020204030204" pitchFamily="34" charset="0"/>
                <a:ea typeface="Yu Mincho" panose="02020400000000000000" pitchFamily="18" charset="-128"/>
                <a:cs typeface="Proxima Nova Black"/>
              </a:rPr>
              <a:t> carbonated</a:t>
            </a:r>
            <a:r>
              <a:rPr lang="en-GB" sz="1800" dirty="0">
                <a:solidFill>
                  <a:srgbClr val="000000"/>
                </a:solidFill>
                <a:effectLst/>
                <a:latin typeface="Calibri" panose="020F0502020204030204" pitchFamily="34" charset="0"/>
                <a:ea typeface="Yu Mincho" panose="02020400000000000000" pitchFamily="18" charset="-128"/>
                <a:cs typeface="Proxima Nova Black"/>
              </a:rPr>
              <a:t> drinks, Wine, </a:t>
            </a:r>
            <a:r>
              <a:rPr lang="en-US" sz="1800" dirty="0">
                <a:solidFill>
                  <a:srgbClr val="000000"/>
                </a:solidFill>
                <a:effectLst/>
                <a:latin typeface="Calibri" panose="020F0502020204030204" pitchFamily="34" charset="0"/>
                <a:ea typeface="Yu Mincho" panose="02020400000000000000" pitchFamily="18" charset="-128"/>
                <a:cs typeface="Proxima Nova Black"/>
              </a:rPr>
              <a:t>Spirits and liqueurs, </a:t>
            </a:r>
            <a:r>
              <a:rPr lang="en-GB" sz="1800" dirty="0">
                <a:solidFill>
                  <a:srgbClr val="000000"/>
                </a:solidFill>
                <a:effectLst/>
                <a:latin typeface="Calibri" panose="020F0502020204030204" pitchFamily="34" charset="0"/>
                <a:ea typeface="Yu Mincho" panose="02020400000000000000" pitchFamily="18" charset="-128"/>
                <a:cs typeface="Proxima Nova Black"/>
              </a:rPr>
              <a:t>Meal and Pellets of Meat </a:t>
            </a:r>
            <a:r>
              <a:rPr lang="en-US" sz="1800" dirty="0">
                <a:solidFill>
                  <a:srgbClr val="000000"/>
                </a:solidFill>
                <a:effectLst/>
                <a:latin typeface="Calibri" panose="020F0502020204030204" pitchFamily="34" charset="0"/>
                <a:ea typeface="Yu Mincho" panose="02020400000000000000" pitchFamily="18" charset="-128"/>
                <a:cs typeface="Proxima Nova Black"/>
              </a:rPr>
              <a:t>and</a:t>
            </a:r>
            <a:r>
              <a:rPr lang="en-GB" sz="1800" dirty="0">
                <a:solidFill>
                  <a:srgbClr val="000000"/>
                </a:solidFill>
                <a:effectLst/>
                <a:latin typeface="Calibri" panose="020F0502020204030204" pitchFamily="34" charset="0"/>
                <a:ea typeface="Yu Mincho" panose="02020400000000000000" pitchFamily="18" charset="-128"/>
                <a:cs typeface="Proxima Nova Black"/>
              </a:rPr>
              <a:t> Fish, Honey.</a:t>
            </a:r>
          </a:p>
          <a:p>
            <a:pPr algn="just"/>
            <a:endParaRPr lang="en-GB" sz="1800" dirty="0">
              <a:solidFill>
                <a:srgbClr val="000000"/>
              </a:solidFill>
              <a:effectLst/>
              <a:latin typeface="Calibri" panose="020F0502020204030204" pitchFamily="34" charset="0"/>
              <a:ea typeface="Yu Mincho" panose="02020400000000000000" pitchFamily="18" charset="-128"/>
              <a:cs typeface="Proxima Nova Black"/>
            </a:endParaRPr>
          </a:p>
          <a:p>
            <a:pPr algn="just"/>
            <a:r>
              <a:rPr lang="en-GB" sz="1800" b="1" dirty="0">
                <a:solidFill>
                  <a:srgbClr val="000000"/>
                </a:solidFill>
                <a:latin typeface="Calibri" panose="020F0502020204030204" pitchFamily="34" charset="0"/>
                <a:ea typeface="Yu Mincho" panose="02020400000000000000" pitchFamily="18" charset="-128"/>
                <a:cs typeface="Proxima Nova Black"/>
              </a:rPr>
              <a:t>Chemicals and materials: </a:t>
            </a:r>
            <a:r>
              <a:rPr lang="en-US" sz="1800" dirty="0">
                <a:solidFill>
                  <a:srgbClr val="000000"/>
                </a:solidFill>
                <a:effectLst/>
                <a:latin typeface="Calibri" panose="020F0502020204030204" pitchFamily="34" charset="0"/>
                <a:ea typeface="Yu Mincho" panose="02020400000000000000" pitchFamily="18" charset="-128"/>
                <a:cs typeface="Proxima Nova Black"/>
              </a:rPr>
              <a:t>Fertilizers</a:t>
            </a:r>
            <a:r>
              <a:rPr lang="en-GB" sz="1800" dirty="0">
                <a:solidFill>
                  <a:srgbClr val="000000"/>
                </a:solidFill>
                <a:effectLst/>
                <a:latin typeface="Calibri" panose="020F0502020204030204" pitchFamily="34" charset="0"/>
                <a:ea typeface="Yu Mincho" panose="02020400000000000000" pitchFamily="18" charset="-128"/>
                <a:cs typeface="Proxima Nova Black"/>
              </a:rPr>
              <a:t> – Mineral or Chemical, Nitrogenous, Polymers –   from Ethylene of primary forms, Plastic Items – for transportation of goods, Tanned Leather or Crust Leather – of Cattle or Horses, Items produced of Gypsum or based on it, Glass vessels/containers and bottles – of various size</a:t>
            </a:r>
            <a:r>
              <a:rPr lang="en-US" sz="1800" dirty="0">
                <a:solidFill>
                  <a:srgbClr val="000000"/>
                </a:solidFill>
                <a:effectLst/>
                <a:latin typeface="Calibri" panose="020F0502020204030204" pitchFamily="34" charset="0"/>
                <a:ea typeface="Yu Mincho" panose="02020400000000000000" pitchFamily="18" charset="-128"/>
                <a:cs typeface="Proxima Nova Black"/>
              </a:rPr>
              <a:t>s and shapes, </a:t>
            </a:r>
            <a:r>
              <a:rPr lang="en-GB" sz="1800" dirty="0">
                <a:solidFill>
                  <a:srgbClr val="000000"/>
                </a:solidFill>
                <a:effectLst/>
                <a:latin typeface="Calibri" panose="020F0502020204030204" pitchFamily="34" charset="0"/>
                <a:ea typeface="Yu Mincho" panose="02020400000000000000" pitchFamily="18" charset="-128"/>
                <a:cs typeface="Proxima Nova Black"/>
              </a:rPr>
              <a:t>Gold – non processed or semi-processed, Production Waste and Scrap – of Precious Metals, </a:t>
            </a:r>
            <a:r>
              <a:rPr lang="en-US" sz="1800" dirty="0">
                <a:solidFill>
                  <a:srgbClr val="000000"/>
                </a:solidFill>
                <a:effectLst/>
                <a:latin typeface="Calibri" panose="020F0502020204030204" pitchFamily="34" charset="0"/>
                <a:ea typeface="Yu Mincho" panose="02020400000000000000" pitchFamily="18" charset="-128"/>
                <a:cs typeface="Proxima Nova Black"/>
              </a:rPr>
              <a:t>Ferro-alloys, </a:t>
            </a:r>
            <a:r>
              <a:rPr lang="en-GB" sz="1800" dirty="0">
                <a:solidFill>
                  <a:srgbClr val="000000"/>
                </a:solidFill>
                <a:effectLst/>
                <a:latin typeface="Calibri" panose="020F0502020204030204" pitchFamily="34" charset="0"/>
                <a:ea typeface="Yu Mincho" panose="02020400000000000000" pitchFamily="18" charset="-128"/>
                <a:cs typeface="Proxima Nova Black"/>
              </a:rPr>
              <a:t>Semi-</a:t>
            </a:r>
            <a:r>
              <a:rPr lang="en-US" sz="1800" dirty="0">
                <a:solidFill>
                  <a:srgbClr val="000000"/>
                </a:solidFill>
                <a:effectLst/>
                <a:latin typeface="Calibri" panose="020F0502020204030204" pitchFamily="34" charset="0"/>
                <a:ea typeface="Yu Mincho" panose="02020400000000000000" pitchFamily="18" charset="-128"/>
                <a:cs typeface="Proxima Nova Black"/>
              </a:rPr>
              <a:t>Finished Products of Iron or Non-Alloy Steel, </a:t>
            </a:r>
            <a:r>
              <a:rPr lang="en-GB" sz="1800" dirty="0">
                <a:solidFill>
                  <a:srgbClr val="000000"/>
                </a:solidFill>
                <a:effectLst/>
                <a:latin typeface="Calibri" panose="020F0502020204030204" pitchFamily="34" charset="0"/>
                <a:ea typeface="Yu Mincho" panose="02020400000000000000" pitchFamily="18" charset="-128"/>
                <a:cs typeface="Proxima Nova Black"/>
              </a:rPr>
              <a:t>Tubes, </a:t>
            </a:r>
            <a:r>
              <a:rPr lang="en-US" sz="1800" dirty="0">
                <a:solidFill>
                  <a:srgbClr val="000000"/>
                </a:solidFill>
                <a:effectLst/>
                <a:latin typeface="Calibri" panose="020F0502020204030204" pitchFamily="34" charset="0"/>
                <a:ea typeface="Yu Mincho" panose="02020400000000000000" pitchFamily="18" charset="-128"/>
                <a:cs typeface="Proxima Nova Black"/>
              </a:rPr>
              <a:t>Pipes, and Hollow Profiles, Seamless, of Iron and Steel, Copper, Aluminum</a:t>
            </a:r>
            <a:r>
              <a:rPr lang="en-GB" sz="1800" dirty="0">
                <a:solidFill>
                  <a:srgbClr val="000000"/>
                </a:solidFill>
                <a:effectLst/>
                <a:latin typeface="Calibri" panose="020F0502020204030204" pitchFamily="34" charset="0"/>
                <a:ea typeface="Yu Mincho" panose="02020400000000000000" pitchFamily="18" charset="-128"/>
                <a:cs typeface="Proxima Nova Black"/>
              </a:rPr>
              <a:t> – non-processed. </a:t>
            </a:r>
            <a:endParaRPr lang="sk-SK" sz="1800" dirty="0">
              <a:effectLst/>
              <a:latin typeface="Calibri" panose="020F0502020204030204" pitchFamily="34" charset="0"/>
              <a:ea typeface="Yu Mincho" panose="02020400000000000000" pitchFamily="18" charset="-128"/>
              <a:cs typeface="Calibri" panose="020F0502020204030204" pitchFamily="34" charset="0"/>
            </a:endParaRPr>
          </a:p>
          <a:p>
            <a:pPr algn="just"/>
            <a:endParaRPr lang="en-GB" sz="1800" b="1" dirty="0">
              <a:solidFill>
                <a:srgbClr val="000000"/>
              </a:solidFill>
              <a:effectLst/>
              <a:latin typeface="Calibri" panose="020F0502020204030204" pitchFamily="34" charset="0"/>
              <a:ea typeface="Yu Mincho" panose="02020400000000000000" pitchFamily="18" charset="-128"/>
              <a:cs typeface="Proxima Nova Black"/>
            </a:endParaRPr>
          </a:p>
          <a:p>
            <a:pPr algn="just"/>
            <a:r>
              <a:rPr lang="en-GB" sz="1800" b="1" dirty="0">
                <a:solidFill>
                  <a:srgbClr val="000000"/>
                </a:solidFill>
                <a:effectLst/>
                <a:latin typeface="Calibri" panose="020F0502020204030204" pitchFamily="34" charset="0"/>
                <a:ea typeface="Yu Mincho" panose="02020400000000000000" pitchFamily="18" charset="-128"/>
                <a:cs typeface="Proxima Nova Black"/>
              </a:rPr>
              <a:t> </a:t>
            </a:r>
            <a:endParaRPr lang="en-GB" sz="1600" b="1" dirty="0">
              <a:solidFill>
                <a:schemeClr val="tx1"/>
              </a:solidFill>
              <a:latin typeface="Bahnschrift SemiLight SemiConde" panose="020B0502040204020203" pitchFamily="34" charset="0"/>
            </a:endParaRPr>
          </a:p>
        </p:txBody>
      </p:sp>
      <p:pic>
        <p:nvPicPr>
          <p:cNvPr id="5" name="Zástupný objekt pre obsah 4">
            <a:extLst>
              <a:ext uri="{FF2B5EF4-FFF2-40B4-BE49-F238E27FC236}">
                <a16:creationId xmlns:a16="http://schemas.microsoft.com/office/drawing/2014/main" id="{321AB9DE-40AA-41E4-8FDA-34AC9E3071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
        <p:nvSpPr>
          <p:cNvPr id="6" name="Zástupný objekt pre číslo snímky 5">
            <a:extLst>
              <a:ext uri="{FF2B5EF4-FFF2-40B4-BE49-F238E27FC236}">
                <a16:creationId xmlns:a16="http://schemas.microsoft.com/office/drawing/2014/main" id="{7CA7B9F5-ADD1-4F5C-ABDA-6A2F5A89CFBA}"/>
              </a:ext>
            </a:extLst>
          </p:cNvPr>
          <p:cNvSpPr>
            <a:spLocks noGrp="1"/>
          </p:cNvSpPr>
          <p:nvPr>
            <p:ph type="sldNum" sz="quarter" idx="12"/>
          </p:nvPr>
        </p:nvSpPr>
        <p:spPr>
          <a:xfrm>
            <a:off x="6553200" y="6356350"/>
            <a:ext cx="2133600" cy="365125"/>
          </a:xfrm>
        </p:spPr>
        <p:txBody>
          <a:bodyPr/>
          <a:lstStyle/>
          <a:p>
            <a:fld id="{B4454109-921E-4389-BB64-5D153A4656D4}" type="slidenum">
              <a:rPr lang="sk-SK" smtClean="0"/>
              <a:t>10</a:t>
            </a:fld>
            <a:endParaRPr lang="sk-SK" dirty="0"/>
          </a:p>
        </p:txBody>
      </p:sp>
    </p:spTree>
    <p:extLst>
      <p:ext uri="{BB962C8B-B14F-4D97-AF65-F5344CB8AC3E}">
        <p14:creationId xmlns:p14="http://schemas.microsoft.com/office/powerpoint/2010/main" val="1543483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skuska pozadie.jpg">
            <a:extLst>
              <a:ext uri="{FF2B5EF4-FFF2-40B4-BE49-F238E27FC236}">
                <a16:creationId xmlns:a16="http://schemas.microsoft.com/office/drawing/2014/main" id="{71DA8BE5-3B7C-4E8C-A793-6E82FBC70A4E}"/>
              </a:ext>
            </a:extLst>
          </p:cNvPr>
          <p:cNvPicPr>
            <a:picLocks noChangeAspect="1"/>
          </p:cNvPicPr>
          <p:nvPr/>
        </p:nvPicPr>
        <p:blipFill>
          <a:blip r:embed="rId2" cstate="print">
            <a:alphaModFix amt="20000"/>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757C33A0-5444-420A-9A3F-8CDB7DF55BC3}"/>
              </a:ext>
            </a:extLst>
          </p:cNvPr>
          <p:cNvSpPr>
            <a:spLocks noGrp="1"/>
          </p:cNvSpPr>
          <p:nvPr>
            <p:ph type="ctrTitle"/>
          </p:nvPr>
        </p:nvSpPr>
        <p:spPr>
          <a:xfrm>
            <a:off x="107504" y="26534"/>
            <a:ext cx="7772400" cy="1470025"/>
          </a:xfrm>
        </p:spPr>
        <p:txBody>
          <a:bodyPr>
            <a:noAutofit/>
          </a:bodyPr>
          <a:lstStyle/>
          <a:p>
            <a:pPr lvl="1" algn="ctr"/>
            <a:r>
              <a:rPr lang="sk-SK" sz="3600" dirty="0">
                <a:effectLst/>
                <a:latin typeface="Bahnschrift SemiBold SemiConden" panose="020B0502040204020203" pitchFamily="34" charset="0"/>
                <a:ea typeface="Yu Mincho" panose="02020400000000000000" pitchFamily="18" charset="-128"/>
              </a:rPr>
              <a:t>What are </a:t>
            </a:r>
            <a:r>
              <a:rPr lang="sk-SK" sz="3600" dirty="0" err="1">
                <a:effectLst/>
                <a:latin typeface="Bahnschrift SemiBold SemiConden" panose="020B0502040204020203" pitchFamily="34" charset="0"/>
                <a:ea typeface="Yu Mincho" panose="02020400000000000000" pitchFamily="18" charset="-128"/>
              </a:rPr>
              <a:t>the</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existing</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barriers</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for</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accessing</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the</a:t>
            </a:r>
            <a:r>
              <a:rPr lang="sk-SK" sz="3600" dirty="0">
                <a:effectLst/>
                <a:latin typeface="Bahnschrift SemiBold SemiConden" panose="020B0502040204020203" pitchFamily="34" charset="0"/>
                <a:ea typeface="Yu Mincho" panose="02020400000000000000" pitchFamily="18" charset="-128"/>
              </a:rPr>
              <a:t> EU single </a:t>
            </a:r>
            <a:r>
              <a:rPr lang="sk-SK" sz="3600" dirty="0" err="1">
                <a:effectLst/>
                <a:latin typeface="Bahnschrift SemiBold SemiConden" panose="020B0502040204020203" pitchFamily="34" charset="0"/>
                <a:ea typeface="Yu Mincho" panose="02020400000000000000" pitchFamily="18" charset="-128"/>
              </a:rPr>
              <a:t>market</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for</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Armenian</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SMEs</a:t>
            </a:r>
            <a:r>
              <a:rPr lang="sk-SK" sz="3600" dirty="0">
                <a:effectLst/>
                <a:latin typeface="Bahnschrift SemiBold SemiConden" panose="020B0502040204020203" pitchFamily="34" charset="0"/>
                <a:ea typeface="Yu Mincho" panose="02020400000000000000" pitchFamily="18" charset="-128"/>
              </a:rPr>
              <a:t>?</a:t>
            </a:r>
          </a:p>
        </p:txBody>
      </p:sp>
      <p:sp>
        <p:nvSpPr>
          <p:cNvPr id="3" name="Podnadpis 2">
            <a:extLst>
              <a:ext uri="{FF2B5EF4-FFF2-40B4-BE49-F238E27FC236}">
                <a16:creationId xmlns:a16="http://schemas.microsoft.com/office/drawing/2014/main" id="{6ED363E3-1548-4A1C-B9D1-D6A8A106BE02}"/>
              </a:ext>
            </a:extLst>
          </p:cNvPr>
          <p:cNvSpPr>
            <a:spLocks noGrp="1"/>
          </p:cNvSpPr>
          <p:nvPr>
            <p:ph type="subTitle" idx="1"/>
          </p:nvPr>
        </p:nvSpPr>
        <p:spPr>
          <a:xfrm>
            <a:off x="467544" y="1663601"/>
            <a:ext cx="8352928" cy="4556223"/>
          </a:xfrm>
        </p:spPr>
        <p:txBody>
          <a:bodyPr>
            <a:noAutofit/>
          </a:bodyPr>
          <a:lstStyle/>
          <a:p>
            <a:pPr algn="just"/>
            <a:r>
              <a:rPr lang="en-GB" sz="1800" dirty="0">
                <a:solidFill>
                  <a:schemeClr val="tx1"/>
                </a:solidFill>
                <a:effectLst/>
                <a:latin typeface="Bahnschrift SemiLight SemiConde" panose="020B0502040204020203" pitchFamily="34" charset="0"/>
                <a:ea typeface="ProximaNova-Regular"/>
                <a:cs typeface="ProximaNova-Regular"/>
              </a:rPr>
              <a:t>The surveyed SMEs identified the following main obstacles for selling Armenian products to the EU: </a:t>
            </a:r>
          </a:p>
          <a:p>
            <a:pPr marL="285750" indent="-285750" algn="just">
              <a:buFont typeface="Arial" panose="020B0604020202020204" pitchFamily="34" charset="0"/>
              <a:buChar char="•"/>
            </a:pPr>
            <a:r>
              <a:rPr lang="en-GB" sz="2000" b="1" dirty="0">
                <a:solidFill>
                  <a:schemeClr val="tx1"/>
                </a:solidFill>
                <a:effectLst/>
                <a:latin typeface="Bahnschrift SemiLight SemiConde" panose="020B0502040204020203" pitchFamily="34" charset="0"/>
                <a:ea typeface="ProximaNova-Regular"/>
                <a:cs typeface="ProximaNova-Regular"/>
              </a:rPr>
              <a:t>lack of partners in the EU; </a:t>
            </a:r>
            <a:endParaRPr lang="sk-SK" sz="2000" b="1" dirty="0">
              <a:solidFill>
                <a:schemeClr val="tx1"/>
              </a:solidFill>
              <a:effectLst/>
              <a:latin typeface="Bahnschrift SemiLight SemiConde" panose="020B0502040204020203" pitchFamily="34" charset="0"/>
              <a:ea typeface="ProximaNova-Regular"/>
              <a:cs typeface="ProximaNova-Regular"/>
            </a:endParaRPr>
          </a:p>
          <a:p>
            <a:pPr marL="285750" indent="-285750" algn="just">
              <a:buFont typeface="Arial" panose="020B0604020202020204" pitchFamily="34" charset="0"/>
              <a:buChar char="•"/>
            </a:pPr>
            <a:r>
              <a:rPr lang="en-GB" sz="2000" b="1" dirty="0">
                <a:solidFill>
                  <a:schemeClr val="tx1"/>
                </a:solidFill>
                <a:effectLst/>
                <a:latin typeface="Bahnschrift SemiLight SemiConde" panose="020B0502040204020203" pitchFamily="34" charset="0"/>
                <a:ea typeface="ProximaNova-Regular"/>
                <a:cs typeface="ProximaNova-Regular"/>
              </a:rPr>
              <a:t>lack of information about the procedures for exporting to the EU single market;</a:t>
            </a:r>
            <a:endParaRPr lang="sk-SK" sz="2000" b="1" dirty="0">
              <a:solidFill>
                <a:schemeClr val="tx1"/>
              </a:solidFill>
              <a:effectLst/>
              <a:latin typeface="Bahnschrift SemiLight SemiConde" panose="020B0502040204020203" pitchFamily="34" charset="0"/>
              <a:ea typeface="ProximaNova-Regular"/>
              <a:cs typeface="ProximaNova-Regular"/>
            </a:endParaRPr>
          </a:p>
          <a:p>
            <a:pPr marL="285750" indent="-285750" algn="just">
              <a:buFont typeface="Arial" panose="020B0604020202020204" pitchFamily="34" charset="0"/>
              <a:buChar char="•"/>
            </a:pPr>
            <a:r>
              <a:rPr lang="en-GB" sz="2000" b="1" dirty="0">
                <a:solidFill>
                  <a:schemeClr val="tx1"/>
                </a:solidFill>
                <a:effectLst/>
                <a:latin typeface="Bahnschrift SemiLight SemiConde" panose="020B0502040204020203" pitchFamily="34" charset="0"/>
                <a:ea typeface="ProximaNova-Regular"/>
                <a:cs typeface="ProximaNova-Regular"/>
              </a:rPr>
              <a:t>insufficient production volumes; </a:t>
            </a:r>
            <a:endParaRPr lang="sk-SK" sz="2000" b="1" dirty="0">
              <a:solidFill>
                <a:schemeClr val="tx1"/>
              </a:solidFill>
              <a:effectLst/>
              <a:latin typeface="Bahnschrift SemiLight SemiConde" panose="020B0502040204020203" pitchFamily="34" charset="0"/>
              <a:ea typeface="ProximaNova-Regular"/>
              <a:cs typeface="ProximaNova-Regular"/>
            </a:endParaRPr>
          </a:p>
          <a:p>
            <a:pPr marL="285750" indent="-285750" algn="just">
              <a:buFont typeface="Arial" panose="020B0604020202020204" pitchFamily="34" charset="0"/>
              <a:buChar char="•"/>
            </a:pPr>
            <a:r>
              <a:rPr lang="en-GB" sz="2000" b="1" dirty="0">
                <a:solidFill>
                  <a:schemeClr val="tx1"/>
                </a:solidFill>
                <a:effectLst/>
                <a:latin typeface="Bahnschrift SemiLight SemiConde" panose="020B0502040204020203" pitchFamily="34" charset="0"/>
                <a:ea typeface="ProximaNova-Regular"/>
                <a:cs typeface="ProximaNova-Regular"/>
              </a:rPr>
              <a:t>lack of resources to produce sufficient volumes for exporting;</a:t>
            </a:r>
          </a:p>
          <a:p>
            <a:pPr marL="285750" indent="-285750" algn="just">
              <a:buFont typeface="Arial" panose="020B0604020202020204" pitchFamily="34" charset="0"/>
              <a:buChar char="•"/>
            </a:pPr>
            <a:r>
              <a:rPr lang="en-GB" sz="2000" b="1" dirty="0">
                <a:solidFill>
                  <a:srgbClr val="000000"/>
                </a:solidFill>
                <a:effectLst/>
                <a:latin typeface="Bahnschrift SemiLight SemiConde" panose="020B0502040204020203" pitchFamily="34" charset="0"/>
                <a:ea typeface="Yu Mincho" panose="02020400000000000000" pitchFamily="18" charset="-128"/>
                <a:cs typeface="Proxima Nova Black"/>
              </a:rPr>
              <a:t>companies’ small size; </a:t>
            </a:r>
          </a:p>
          <a:p>
            <a:pPr marL="285750" indent="-285750" algn="just">
              <a:buFont typeface="Arial" panose="020B0604020202020204" pitchFamily="34" charset="0"/>
              <a:buChar char="•"/>
            </a:pPr>
            <a:r>
              <a:rPr lang="en-GB" sz="2000" b="1" dirty="0">
                <a:solidFill>
                  <a:srgbClr val="000000"/>
                </a:solidFill>
                <a:effectLst/>
                <a:latin typeface="Bahnschrift SemiLight SemiConde" panose="020B0502040204020203" pitchFamily="34" charset="0"/>
                <a:ea typeface="Yu Mincho" panose="02020400000000000000" pitchFamily="18" charset="-128"/>
                <a:cs typeface="Proxima Nova Black"/>
              </a:rPr>
              <a:t>incompatible production standards;</a:t>
            </a:r>
          </a:p>
          <a:p>
            <a:pPr marL="285750" indent="-285750" algn="just">
              <a:buFont typeface="Arial" panose="020B0604020202020204" pitchFamily="34" charset="0"/>
              <a:buChar char="•"/>
            </a:pPr>
            <a:r>
              <a:rPr lang="en-GB" sz="2000" b="1" dirty="0">
                <a:solidFill>
                  <a:schemeClr val="tx1"/>
                </a:solidFill>
                <a:effectLst/>
                <a:latin typeface="Bahnschrift SemiLight SemiConde" panose="020B0502040204020203" pitchFamily="34" charset="0"/>
                <a:ea typeface="ProximaNova-Regular"/>
                <a:cs typeface="ProximaNova-Regular"/>
              </a:rPr>
              <a:t>and not having quality certification required for exporting to the EU.</a:t>
            </a:r>
          </a:p>
          <a:p>
            <a:pPr algn="just"/>
            <a:endParaRPr lang="en-GB" sz="1600" dirty="0">
              <a:latin typeface="Bahnschrift SemiLight SemiConde" panose="020B0502040204020203" pitchFamily="34" charset="0"/>
            </a:endParaRPr>
          </a:p>
        </p:txBody>
      </p:sp>
      <p:pic>
        <p:nvPicPr>
          <p:cNvPr id="5" name="Zástupný objekt pre obsah 4">
            <a:extLst>
              <a:ext uri="{FF2B5EF4-FFF2-40B4-BE49-F238E27FC236}">
                <a16:creationId xmlns:a16="http://schemas.microsoft.com/office/drawing/2014/main" id="{321AB9DE-40AA-41E4-8FDA-34AC9E3071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
        <p:nvSpPr>
          <p:cNvPr id="6" name="Zástupný objekt pre číslo snímky 5">
            <a:extLst>
              <a:ext uri="{FF2B5EF4-FFF2-40B4-BE49-F238E27FC236}">
                <a16:creationId xmlns:a16="http://schemas.microsoft.com/office/drawing/2014/main" id="{7CA7B9F5-ADD1-4F5C-ABDA-6A2F5A89CFBA}"/>
              </a:ext>
            </a:extLst>
          </p:cNvPr>
          <p:cNvSpPr>
            <a:spLocks noGrp="1"/>
          </p:cNvSpPr>
          <p:nvPr>
            <p:ph type="sldNum" sz="quarter" idx="12"/>
          </p:nvPr>
        </p:nvSpPr>
        <p:spPr>
          <a:xfrm>
            <a:off x="6553200" y="6356350"/>
            <a:ext cx="2133600" cy="365125"/>
          </a:xfrm>
        </p:spPr>
        <p:txBody>
          <a:bodyPr/>
          <a:lstStyle/>
          <a:p>
            <a:fld id="{B4454109-921E-4389-BB64-5D153A4656D4}" type="slidenum">
              <a:rPr lang="sk-SK" smtClean="0"/>
              <a:t>11</a:t>
            </a:fld>
            <a:endParaRPr lang="sk-SK" dirty="0"/>
          </a:p>
        </p:txBody>
      </p:sp>
    </p:spTree>
    <p:extLst>
      <p:ext uri="{BB962C8B-B14F-4D97-AF65-F5344CB8AC3E}">
        <p14:creationId xmlns:p14="http://schemas.microsoft.com/office/powerpoint/2010/main" val="1208803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skuska pozadie.jpg">
            <a:extLst>
              <a:ext uri="{FF2B5EF4-FFF2-40B4-BE49-F238E27FC236}">
                <a16:creationId xmlns:a16="http://schemas.microsoft.com/office/drawing/2014/main" id="{71DA8BE5-3B7C-4E8C-A793-6E82FBC70A4E}"/>
              </a:ext>
            </a:extLst>
          </p:cNvPr>
          <p:cNvPicPr>
            <a:picLocks noChangeAspect="1"/>
          </p:cNvPicPr>
          <p:nvPr/>
        </p:nvPicPr>
        <p:blipFill>
          <a:blip r:embed="rId2" cstate="print">
            <a:alphaModFix amt="20000"/>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757C33A0-5444-420A-9A3F-8CDB7DF55BC3}"/>
              </a:ext>
            </a:extLst>
          </p:cNvPr>
          <p:cNvSpPr>
            <a:spLocks noGrp="1"/>
          </p:cNvSpPr>
          <p:nvPr>
            <p:ph type="ctrTitle"/>
          </p:nvPr>
        </p:nvSpPr>
        <p:spPr>
          <a:xfrm>
            <a:off x="107504" y="26534"/>
            <a:ext cx="7772400" cy="1470025"/>
          </a:xfrm>
        </p:spPr>
        <p:txBody>
          <a:bodyPr>
            <a:noAutofit/>
          </a:bodyPr>
          <a:lstStyle/>
          <a:p>
            <a:pPr lvl="1" algn="ctr"/>
            <a:r>
              <a:rPr lang="sk-SK" sz="3600" dirty="0">
                <a:effectLst/>
                <a:latin typeface="Bahnschrift SemiBold SemiConden" panose="020B0502040204020203" pitchFamily="34" charset="0"/>
                <a:ea typeface="Yu Mincho" panose="02020400000000000000" pitchFamily="18" charset="-128"/>
              </a:rPr>
              <a:t>What are </a:t>
            </a:r>
            <a:r>
              <a:rPr lang="sk-SK" sz="3600" dirty="0" err="1">
                <a:effectLst/>
                <a:latin typeface="Bahnschrift SemiBold SemiConden" panose="020B0502040204020203" pitchFamily="34" charset="0"/>
                <a:ea typeface="Yu Mincho" panose="02020400000000000000" pitchFamily="18" charset="-128"/>
              </a:rPr>
              <a:t>the</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existing</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barriers</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for</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accessing</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the</a:t>
            </a:r>
            <a:r>
              <a:rPr lang="sk-SK" sz="3600" dirty="0">
                <a:effectLst/>
                <a:latin typeface="Bahnschrift SemiBold SemiConden" panose="020B0502040204020203" pitchFamily="34" charset="0"/>
                <a:ea typeface="Yu Mincho" panose="02020400000000000000" pitchFamily="18" charset="-128"/>
              </a:rPr>
              <a:t> EU single </a:t>
            </a:r>
            <a:r>
              <a:rPr lang="sk-SK" sz="3600" dirty="0" err="1">
                <a:effectLst/>
                <a:latin typeface="Bahnschrift SemiBold SemiConden" panose="020B0502040204020203" pitchFamily="34" charset="0"/>
                <a:ea typeface="Yu Mincho" panose="02020400000000000000" pitchFamily="18" charset="-128"/>
              </a:rPr>
              <a:t>market</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for</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Armenian</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SMEs</a:t>
            </a:r>
            <a:r>
              <a:rPr lang="sk-SK" sz="3600" dirty="0">
                <a:effectLst/>
                <a:latin typeface="Bahnschrift SemiBold SemiConden" panose="020B0502040204020203" pitchFamily="34" charset="0"/>
                <a:ea typeface="Yu Mincho" panose="02020400000000000000" pitchFamily="18" charset="-128"/>
              </a:rPr>
              <a:t>?</a:t>
            </a:r>
          </a:p>
        </p:txBody>
      </p:sp>
      <p:sp>
        <p:nvSpPr>
          <p:cNvPr id="3" name="Podnadpis 2">
            <a:extLst>
              <a:ext uri="{FF2B5EF4-FFF2-40B4-BE49-F238E27FC236}">
                <a16:creationId xmlns:a16="http://schemas.microsoft.com/office/drawing/2014/main" id="{6ED363E3-1548-4A1C-B9D1-D6A8A106BE02}"/>
              </a:ext>
            </a:extLst>
          </p:cNvPr>
          <p:cNvSpPr>
            <a:spLocks noGrp="1"/>
          </p:cNvSpPr>
          <p:nvPr>
            <p:ph type="subTitle" idx="1"/>
          </p:nvPr>
        </p:nvSpPr>
        <p:spPr>
          <a:xfrm>
            <a:off x="467544" y="1663601"/>
            <a:ext cx="8352928" cy="4556223"/>
          </a:xfrm>
        </p:spPr>
        <p:txBody>
          <a:bodyPr>
            <a:noAutofit/>
          </a:bodyPr>
          <a:lstStyle/>
          <a:p>
            <a:pPr marL="285750" indent="-285750" algn="just">
              <a:buFont typeface="Arial" panose="020B0604020202020204" pitchFamily="34" charset="0"/>
              <a:buChar char="•"/>
            </a:pPr>
            <a:r>
              <a:rPr lang="en-GB" sz="1800" b="1" dirty="0">
                <a:solidFill>
                  <a:schemeClr val="tx1"/>
                </a:solidFill>
                <a:effectLst/>
                <a:latin typeface="Bahnschrift SemiBold SemiConden" panose="020B0502040204020203" pitchFamily="34" charset="0"/>
                <a:ea typeface="ProximaNova-Regular"/>
                <a:cs typeface="ProximaNova-Regular"/>
              </a:rPr>
              <a:t>insufficient production volumes</a:t>
            </a:r>
            <a:r>
              <a:rPr lang="en-GB" sz="1800" b="1" dirty="0">
                <a:solidFill>
                  <a:schemeClr val="tx1"/>
                </a:solidFill>
                <a:latin typeface="Bahnschrift SemiBold SemiConden" panose="020B0502040204020203" pitchFamily="34" charset="0"/>
                <a:ea typeface="ProximaNova-Regular"/>
                <a:cs typeface="ProximaNova-Regular"/>
              </a:rPr>
              <a:t> </a:t>
            </a:r>
          </a:p>
          <a:p>
            <a:pPr marL="285750" indent="-285750" algn="just">
              <a:buFont typeface="Arial" panose="020B0604020202020204" pitchFamily="34" charset="0"/>
              <a:buChar char="•"/>
            </a:pPr>
            <a:r>
              <a:rPr lang="en-GB" sz="1800" b="1" dirty="0">
                <a:solidFill>
                  <a:schemeClr val="tx1"/>
                </a:solidFill>
                <a:effectLst/>
                <a:latin typeface="Bahnschrift SemiBold SemiConden" panose="020B0502040204020203" pitchFamily="34" charset="0"/>
                <a:ea typeface="ProximaNova-Regular"/>
                <a:cs typeface="ProximaNova-Regular"/>
              </a:rPr>
              <a:t>lack of resources to produce sufficient volumes for exporting;</a:t>
            </a:r>
          </a:p>
          <a:p>
            <a:pPr marL="285750" indent="-285750" algn="just">
              <a:buFont typeface="Arial" panose="020B0604020202020204" pitchFamily="34" charset="0"/>
              <a:buChar char="•"/>
            </a:pPr>
            <a:r>
              <a:rPr lang="en-GB" sz="1800" b="1" dirty="0">
                <a:solidFill>
                  <a:srgbClr val="000000"/>
                </a:solidFill>
                <a:effectLst/>
                <a:latin typeface="Bahnschrift SemiBold SemiConden" panose="020B0502040204020203" pitchFamily="34" charset="0"/>
                <a:ea typeface="Yu Mincho" panose="02020400000000000000" pitchFamily="18" charset="-128"/>
                <a:cs typeface="Proxima Nova Black"/>
              </a:rPr>
              <a:t>companies’ small size; </a:t>
            </a:r>
          </a:p>
          <a:p>
            <a:pPr algn="just"/>
            <a:r>
              <a:rPr lang="en-GB" sz="1800" b="1" dirty="0">
                <a:solidFill>
                  <a:srgbClr val="000000"/>
                </a:solidFill>
                <a:effectLst/>
                <a:latin typeface="Bahnschrift SemiBold SemiConden" panose="020B0502040204020203" pitchFamily="34" charset="0"/>
                <a:ea typeface="Yu Mincho" panose="02020400000000000000" pitchFamily="18" charset="-128"/>
                <a:cs typeface="Proxima Nova Black"/>
              </a:rPr>
              <a:t>Solution: </a:t>
            </a:r>
            <a:r>
              <a:rPr lang="en-GB" sz="1800" b="0" dirty="0">
                <a:solidFill>
                  <a:srgbClr val="000000"/>
                </a:solidFill>
                <a:effectLst/>
                <a:latin typeface="Bahnschrift SemiLight SemiConde" panose="020B0502040204020203" pitchFamily="34" charset="0"/>
                <a:ea typeface="Yu Mincho" panose="02020400000000000000" pitchFamily="18" charset="-128"/>
                <a:cs typeface="Proxima Nova Black"/>
              </a:rPr>
              <a:t>very small businesses can gain access to the EU market, the easiest way is to work with </a:t>
            </a:r>
            <a:r>
              <a:rPr lang="en-GB" sz="1800" b="1" dirty="0">
                <a:solidFill>
                  <a:srgbClr val="000000"/>
                </a:solidFill>
                <a:effectLst/>
                <a:latin typeface="Bahnschrift SemiLight SemiConde" panose="020B0502040204020203" pitchFamily="34" charset="0"/>
                <a:ea typeface="Yu Mincho" panose="02020400000000000000" pitchFamily="18" charset="-128"/>
                <a:cs typeface="Proxima Nova Black"/>
              </a:rPr>
              <a:t>large EU wholesalers </a:t>
            </a:r>
            <a:r>
              <a:rPr lang="en-GB" sz="1800" b="0" dirty="0">
                <a:solidFill>
                  <a:srgbClr val="000000"/>
                </a:solidFill>
                <a:effectLst/>
                <a:latin typeface="Bahnschrift SemiLight SemiConde" panose="020B0502040204020203" pitchFamily="34" charset="0"/>
                <a:ea typeface="Yu Mincho" panose="02020400000000000000" pitchFamily="18" charset="-128"/>
                <a:cs typeface="Proxima Nova Black"/>
              </a:rPr>
              <a:t>that import similar products from many different suppliers around the world.  </a:t>
            </a:r>
          </a:p>
          <a:p>
            <a:pPr algn="just"/>
            <a:r>
              <a:rPr lang="en-GB" sz="1800" b="0" dirty="0">
                <a:solidFill>
                  <a:srgbClr val="000000"/>
                </a:solidFill>
                <a:effectLst/>
                <a:latin typeface="Bahnschrift SemiLight SemiConde" panose="020B0502040204020203" pitchFamily="34" charset="0"/>
                <a:ea typeface="Yu Mincho" panose="02020400000000000000" pitchFamily="18" charset="-128"/>
                <a:cs typeface="Proxima Nova Black"/>
              </a:rPr>
              <a:t>If Armenian small producers form </a:t>
            </a:r>
            <a:r>
              <a:rPr lang="en-GB" sz="1800" b="1" dirty="0">
                <a:solidFill>
                  <a:srgbClr val="000000"/>
                </a:solidFill>
                <a:effectLst/>
                <a:latin typeface="Bahnschrift SemiLight SemiConde" panose="020B0502040204020203" pitchFamily="34" charset="0"/>
                <a:ea typeface="Yu Mincho" panose="02020400000000000000" pitchFamily="18" charset="-128"/>
                <a:cs typeface="Proxima Nova Black"/>
              </a:rPr>
              <a:t>cooperatives</a:t>
            </a:r>
            <a:r>
              <a:rPr lang="en-GB" sz="1800" b="0" dirty="0">
                <a:solidFill>
                  <a:srgbClr val="000000"/>
                </a:solidFill>
                <a:effectLst/>
                <a:latin typeface="Bahnschrift SemiLight SemiConde" panose="020B0502040204020203" pitchFamily="34" charset="0"/>
                <a:ea typeface="Yu Mincho" panose="02020400000000000000" pitchFamily="18" charset="-128"/>
                <a:cs typeface="Proxima Nova Black"/>
              </a:rPr>
              <a:t>, they have a better chance of selling to processing companies or retail chains in the EU.</a:t>
            </a:r>
          </a:p>
          <a:p>
            <a:pPr marL="285750" indent="-285750" algn="just">
              <a:buFont typeface="Arial" panose="020B0604020202020204" pitchFamily="34" charset="0"/>
              <a:buChar char="•"/>
            </a:pPr>
            <a:r>
              <a:rPr lang="en-GB" sz="1800" b="1" dirty="0">
                <a:solidFill>
                  <a:srgbClr val="000000"/>
                </a:solidFill>
                <a:effectLst/>
                <a:latin typeface="Bahnschrift SemiBold SemiConden" panose="020B0502040204020203" pitchFamily="34" charset="0"/>
                <a:ea typeface="Yu Mincho" panose="02020400000000000000" pitchFamily="18" charset="-128"/>
                <a:cs typeface="Proxima Nova Black"/>
              </a:rPr>
              <a:t>incompatible production standards;</a:t>
            </a:r>
          </a:p>
          <a:p>
            <a:pPr marL="285750" indent="-285750" algn="just">
              <a:buFont typeface="Arial" panose="020B0604020202020204" pitchFamily="34" charset="0"/>
              <a:buChar char="•"/>
            </a:pPr>
            <a:r>
              <a:rPr lang="en-GB" sz="1800" b="1" dirty="0">
                <a:solidFill>
                  <a:schemeClr val="tx1"/>
                </a:solidFill>
                <a:effectLst/>
                <a:latin typeface="Bahnschrift SemiBold SemiConden" panose="020B0502040204020203" pitchFamily="34" charset="0"/>
                <a:ea typeface="ProximaNova-Regular"/>
                <a:cs typeface="ProximaNova-Regular"/>
              </a:rPr>
              <a:t>and not having quality certification required for exporting to the EU.</a:t>
            </a:r>
          </a:p>
          <a:p>
            <a:pPr algn="just"/>
            <a:r>
              <a:rPr lang="en-GB" sz="1800" b="1" dirty="0">
                <a:solidFill>
                  <a:schemeClr val="tx1"/>
                </a:solidFill>
                <a:latin typeface="Bahnschrift SemiBold SemiConden" panose="020B0502040204020203" pitchFamily="34" charset="0"/>
                <a:ea typeface="ProximaNova-Regular"/>
                <a:cs typeface="ProximaNova-Regular"/>
              </a:rPr>
              <a:t>Solution: </a:t>
            </a:r>
            <a:r>
              <a:rPr lang="en-GB" sz="1800" b="0" dirty="0">
                <a:solidFill>
                  <a:srgbClr val="000000"/>
                </a:solidFill>
                <a:effectLst/>
                <a:latin typeface="Calibri" panose="020F0502020204030204" pitchFamily="34" charset="0"/>
                <a:ea typeface="Yu Mincho" panose="02020400000000000000" pitchFamily="18" charset="-128"/>
                <a:cs typeface="Proxima Nova Black"/>
              </a:rPr>
              <a:t>Hazard Analysis and Critical Control Point (HACCP), certification, ISO (International Organization for Standardization). </a:t>
            </a:r>
            <a:r>
              <a:rPr lang="en-GB" sz="1800" dirty="0">
                <a:solidFill>
                  <a:srgbClr val="000000"/>
                </a:solidFill>
                <a:latin typeface="Calibri" panose="020F0502020204030204" pitchFamily="34" charset="0"/>
                <a:ea typeface="Yu Mincho" panose="02020400000000000000" pitchFamily="18" charset="-128"/>
                <a:cs typeface="Proxima Nova Black"/>
              </a:rPr>
              <a:t>EU standards are quite strict but necessary – EU boasts itself of being the safest market in the world. </a:t>
            </a:r>
            <a:endParaRPr lang="en-GB" sz="1600" dirty="0">
              <a:latin typeface="Bahnschrift SemiLight SemiConde" panose="020B0502040204020203" pitchFamily="34" charset="0"/>
            </a:endParaRPr>
          </a:p>
          <a:p>
            <a:pPr algn="just"/>
            <a:r>
              <a:rPr lang="en-GB" sz="1600" dirty="0">
                <a:solidFill>
                  <a:schemeClr val="tx2"/>
                </a:solidFill>
                <a:latin typeface="Bahnschrift SemiLight SemiConde" panose="020B0502040204020203" pitchFamily="34" charset="0"/>
              </a:rPr>
              <a:t>https://commission.europa.eu/business-economy-euro/product-safety-and-requirements/eu-product-requirements_en</a:t>
            </a:r>
          </a:p>
        </p:txBody>
      </p:sp>
      <p:pic>
        <p:nvPicPr>
          <p:cNvPr id="5" name="Zástupný objekt pre obsah 4">
            <a:extLst>
              <a:ext uri="{FF2B5EF4-FFF2-40B4-BE49-F238E27FC236}">
                <a16:creationId xmlns:a16="http://schemas.microsoft.com/office/drawing/2014/main" id="{321AB9DE-40AA-41E4-8FDA-34AC9E3071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
        <p:nvSpPr>
          <p:cNvPr id="6" name="Zástupný objekt pre číslo snímky 5">
            <a:extLst>
              <a:ext uri="{FF2B5EF4-FFF2-40B4-BE49-F238E27FC236}">
                <a16:creationId xmlns:a16="http://schemas.microsoft.com/office/drawing/2014/main" id="{7CA7B9F5-ADD1-4F5C-ABDA-6A2F5A89CFBA}"/>
              </a:ext>
            </a:extLst>
          </p:cNvPr>
          <p:cNvSpPr>
            <a:spLocks noGrp="1"/>
          </p:cNvSpPr>
          <p:nvPr>
            <p:ph type="sldNum" sz="quarter" idx="12"/>
          </p:nvPr>
        </p:nvSpPr>
        <p:spPr>
          <a:xfrm>
            <a:off x="6553200" y="6356350"/>
            <a:ext cx="2133600" cy="365125"/>
          </a:xfrm>
        </p:spPr>
        <p:txBody>
          <a:bodyPr/>
          <a:lstStyle/>
          <a:p>
            <a:fld id="{B4454109-921E-4389-BB64-5D153A4656D4}" type="slidenum">
              <a:rPr lang="sk-SK" smtClean="0"/>
              <a:t>12</a:t>
            </a:fld>
            <a:endParaRPr lang="sk-SK" dirty="0"/>
          </a:p>
        </p:txBody>
      </p:sp>
    </p:spTree>
    <p:extLst>
      <p:ext uri="{BB962C8B-B14F-4D97-AF65-F5344CB8AC3E}">
        <p14:creationId xmlns:p14="http://schemas.microsoft.com/office/powerpoint/2010/main" val="3382087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skuska pozadie.jpg">
            <a:extLst>
              <a:ext uri="{FF2B5EF4-FFF2-40B4-BE49-F238E27FC236}">
                <a16:creationId xmlns:a16="http://schemas.microsoft.com/office/drawing/2014/main" id="{71DA8BE5-3B7C-4E8C-A793-6E82FBC70A4E}"/>
              </a:ext>
            </a:extLst>
          </p:cNvPr>
          <p:cNvPicPr>
            <a:picLocks noChangeAspect="1"/>
          </p:cNvPicPr>
          <p:nvPr/>
        </p:nvPicPr>
        <p:blipFill>
          <a:blip r:embed="rId2" cstate="print">
            <a:alphaModFix amt="20000"/>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757C33A0-5444-420A-9A3F-8CDB7DF55BC3}"/>
              </a:ext>
            </a:extLst>
          </p:cNvPr>
          <p:cNvSpPr>
            <a:spLocks noGrp="1"/>
          </p:cNvSpPr>
          <p:nvPr>
            <p:ph type="ctrTitle"/>
          </p:nvPr>
        </p:nvSpPr>
        <p:spPr>
          <a:xfrm>
            <a:off x="107504" y="26534"/>
            <a:ext cx="7772400" cy="1470025"/>
          </a:xfrm>
        </p:spPr>
        <p:txBody>
          <a:bodyPr/>
          <a:lstStyle/>
          <a:p>
            <a:r>
              <a:rPr lang="sk-SK" b="1" dirty="0" err="1">
                <a:latin typeface="Bahnschrift SemiBold SemiConden" panose="020B0502040204020203" pitchFamily="34" charset="0"/>
              </a:rPr>
              <a:t>Obstacles</a:t>
            </a:r>
            <a:r>
              <a:rPr lang="sk-SK" b="1" dirty="0">
                <a:latin typeface="Bahnschrift SemiBold SemiConden" panose="020B0502040204020203" pitchFamily="34" charset="0"/>
              </a:rPr>
              <a:t> as </a:t>
            </a:r>
            <a:r>
              <a:rPr lang="sk-SK" b="1" dirty="0" err="1">
                <a:latin typeface="Bahnschrift SemiBold SemiConden" panose="020B0502040204020203" pitchFamily="34" charset="0"/>
              </a:rPr>
              <a:t>perceived</a:t>
            </a:r>
            <a:r>
              <a:rPr lang="sk-SK" b="1" dirty="0">
                <a:latin typeface="Bahnschrift SemiBold SemiConden" panose="020B0502040204020203" pitchFamily="34" charset="0"/>
              </a:rPr>
              <a:t> by </a:t>
            </a:r>
            <a:r>
              <a:rPr lang="en-GB" b="1" dirty="0">
                <a:latin typeface="Bahnschrift SemiBold SemiConden" panose="020B0502040204020203" pitchFamily="34" charset="0"/>
              </a:rPr>
              <a:t>Armenian</a:t>
            </a:r>
            <a:r>
              <a:rPr lang="sk-SK" b="1" dirty="0">
                <a:latin typeface="Bahnschrift SemiBold SemiConden" panose="020B0502040204020203" pitchFamily="34" charset="0"/>
              </a:rPr>
              <a:t> </a:t>
            </a:r>
            <a:r>
              <a:rPr lang="sk-SK" b="1" dirty="0" err="1">
                <a:latin typeface="Bahnschrift SemiBold SemiConden" panose="020B0502040204020203" pitchFamily="34" charset="0"/>
              </a:rPr>
              <a:t>SMEs</a:t>
            </a:r>
            <a:endParaRPr lang="sk-SK" b="1" dirty="0">
              <a:latin typeface="Bahnschrift SemiBold SemiConden" panose="020B0502040204020203" pitchFamily="34" charset="0"/>
            </a:endParaRPr>
          </a:p>
        </p:txBody>
      </p:sp>
      <p:sp>
        <p:nvSpPr>
          <p:cNvPr id="3" name="Podnadpis 2">
            <a:extLst>
              <a:ext uri="{FF2B5EF4-FFF2-40B4-BE49-F238E27FC236}">
                <a16:creationId xmlns:a16="http://schemas.microsoft.com/office/drawing/2014/main" id="{6ED363E3-1548-4A1C-B9D1-D6A8A106BE02}"/>
              </a:ext>
            </a:extLst>
          </p:cNvPr>
          <p:cNvSpPr>
            <a:spLocks noGrp="1"/>
          </p:cNvSpPr>
          <p:nvPr>
            <p:ph type="subTitle" idx="1"/>
          </p:nvPr>
        </p:nvSpPr>
        <p:spPr>
          <a:xfrm>
            <a:off x="467544" y="1663601"/>
            <a:ext cx="8352928" cy="4556223"/>
          </a:xfrm>
        </p:spPr>
        <p:txBody>
          <a:bodyPr>
            <a:noAutofit/>
          </a:bodyPr>
          <a:lstStyle/>
          <a:p>
            <a:pPr algn="just"/>
            <a:r>
              <a:rPr lang="en-US" sz="1800" dirty="0">
                <a:solidFill>
                  <a:schemeClr val="tx1"/>
                </a:solidFill>
                <a:effectLst/>
                <a:latin typeface="Bahnschrift SemiLight SemiConde" panose="020B0502040204020203" pitchFamily="34" charset="0"/>
                <a:ea typeface="Times New Roman" panose="02020603050405020304" pitchFamily="18" charset="0"/>
                <a:cs typeface="Calibri" panose="020F0502020204030204" pitchFamily="34" charset="0"/>
              </a:rPr>
              <a:t>It is crucial and also </a:t>
            </a:r>
            <a:r>
              <a:rPr lang="en-US" sz="1800" dirty="0">
                <a:solidFill>
                  <a:schemeClr val="tx1"/>
                </a:solidFill>
                <a:latin typeface="Bahnschrift SemiLight SemiConde" panose="020B0502040204020203" pitchFamily="34" charset="0"/>
                <a:ea typeface="Times New Roman" panose="02020603050405020304" pitchFamily="18" charset="0"/>
                <a:cs typeface="Calibri" panose="020F0502020204030204" pitchFamily="34" charset="0"/>
              </a:rPr>
              <a:t>quite</a:t>
            </a:r>
            <a:r>
              <a:rPr lang="en-US" sz="1800" dirty="0">
                <a:solidFill>
                  <a:schemeClr val="tx1"/>
                </a:solidFill>
                <a:effectLst/>
                <a:latin typeface="Bahnschrift SemiLight SemiConde" panose="020B0502040204020203" pitchFamily="34" charset="0"/>
                <a:ea typeface="Times New Roman" panose="02020603050405020304" pitchFamily="18" charset="0"/>
                <a:cs typeface="Calibri" panose="020F0502020204030204" pitchFamily="34" charset="0"/>
              </a:rPr>
              <a:t> expensive to meet the high food safety standards required in the EU market, which means most benefits will be realized only in the long run. A profit in the short-term is highly unlikely. Adjusting Armenia’s national standards to those of the European market in several segments — sanitary, veterinary and phytosanitary — will be fundamentally important for local businesses. </a:t>
            </a:r>
          </a:p>
          <a:p>
            <a:pPr algn="just"/>
            <a:endParaRPr lang="sk-SK" sz="1800" dirty="0">
              <a:solidFill>
                <a:schemeClr val="tx1"/>
              </a:solidFill>
              <a:effectLst/>
              <a:latin typeface="Bahnschrift SemiLight SemiConde" panose="020B0502040204020203" pitchFamily="34" charset="0"/>
              <a:ea typeface="Times New Roman" panose="02020603050405020304" pitchFamily="18" charset="0"/>
              <a:cs typeface="Times New Roman" panose="02020603050405020304" pitchFamily="18" charset="0"/>
            </a:endParaRPr>
          </a:p>
          <a:p>
            <a:pPr algn="just"/>
            <a:r>
              <a:rPr lang="en-US" sz="1800" dirty="0">
                <a:solidFill>
                  <a:srgbClr val="000000"/>
                </a:solidFill>
                <a:effectLst/>
                <a:latin typeface="Bahnschrift SemiLight SemiConde" panose="020B0502040204020203" pitchFamily="34" charset="0"/>
                <a:ea typeface="Times New Roman" panose="02020603050405020304" pitchFamily="18" charset="0"/>
                <a:cs typeface="Calibri" panose="020F0502020204030204" pitchFamily="34" charset="0"/>
              </a:rPr>
              <a:t>At the same time however, this will have direct impact also on domestic consumers as the quality of products, food safety and standards of services will increase in Armenia domestically. This will mean safer products and food, better services and strengthening rights of consumers on one hand with increased added value on the side of the producers and subsequently higher income for them.   </a:t>
            </a:r>
            <a:endParaRPr lang="sk-SK" sz="1800" dirty="0">
              <a:effectLst/>
              <a:latin typeface="Bahnschrift SemiLight SemiConde" panose="020B0502040204020203" pitchFamily="34" charset="0"/>
              <a:ea typeface="Times New Roman" panose="02020603050405020304" pitchFamily="18" charset="0"/>
              <a:cs typeface="Times New Roman" panose="02020603050405020304" pitchFamily="18" charset="0"/>
            </a:endParaRPr>
          </a:p>
          <a:p>
            <a:pPr algn="just"/>
            <a:endParaRPr lang="en-GB" sz="1600" dirty="0">
              <a:latin typeface="Bahnschrift SemiLight SemiConde" panose="020B0502040204020203" pitchFamily="34" charset="0"/>
            </a:endParaRPr>
          </a:p>
        </p:txBody>
      </p:sp>
      <p:pic>
        <p:nvPicPr>
          <p:cNvPr id="5" name="Zástupný objekt pre obsah 4">
            <a:extLst>
              <a:ext uri="{FF2B5EF4-FFF2-40B4-BE49-F238E27FC236}">
                <a16:creationId xmlns:a16="http://schemas.microsoft.com/office/drawing/2014/main" id="{321AB9DE-40AA-41E4-8FDA-34AC9E3071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
        <p:nvSpPr>
          <p:cNvPr id="6" name="Zástupný objekt pre číslo snímky 5">
            <a:extLst>
              <a:ext uri="{FF2B5EF4-FFF2-40B4-BE49-F238E27FC236}">
                <a16:creationId xmlns:a16="http://schemas.microsoft.com/office/drawing/2014/main" id="{7CA7B9F5-ADD1-4F5C-ABDA-6A2F5A89CFBA}"/>
              </a:ext>
            </a:extLst>
          </p:cNvPr>
          <p:cNvSpPr>
            <a:spLocks noGrp="1"/>
          </p:cNvSpPr>
          <p:nvPr>
            <p:ph type="sldNum" sz="quarter" idx="12"/>
          </p:nvPr>
        </p:nvSpPr>
        <p:spPr>
          <a:xfrm>
            <a:off x="6553200" y="6356350"/>
            <a:ext cx="2133600" cy="365125"/>
          </a:xfrm>
        </p:spPr>
        <p:txBody>
          <a:bodyPr/>
          <a:lstStyle/>
          <a:p>
            <a:fld id="{B4454109-921E-4389-BB64-5D153A4656D4}" type="slidenum">
              <a:rPr lang="sk-SK" smtClean="0"/>
              <a:t>13</a:t>
            </a:fld>
            <a:endParaRPr lang="sk-SK" dirty="0"/>
          </a:p>
        </p:txBody>
      </p:sp>
    </p:spTree>
    <p:extLst>
      <p:ext uri="{BB962C8B-B14F-4D97-AF65-F5344CB8AC3E}">
        <p14:creationId xmlns:p14="http://schemas.microsoft.com/office/powerpoint/2010/main" val="37075881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skuska pozadie.jpg">
            <a:extLst>
              <a:ext uri="{FF2B5EF4-FFF2-40B4-BE49-F238E27FC236}">
                <a16:creationId xmlns:a16="http://schemas.microsoft.com/office/drawing/2014/main" id="{71DA8BE5-3B7C-4E8C-A793-6E82FBC70A4E}"/>
              </a:ext>
            </a:extLst>
          </p:cNvPr>
          <p:cNvPicPr>
            <a:picLocks noChangeAspect="1"/>
          </p:cNvPicPr>
          <p:nvPr/>
        </p:nvPicPr>
        <p:blipFill>
          <a:blip r:embed="rId2" cstate="print">
            <a:alphaModFix amt="20000"/>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757C33A0-5444-420A-9A3F-8CDB7DF55BC3}"/>
              </a:ext>
            </a:extLst>
          </p:cNvPr>
          <p:cNvSpPr>
            <a:spLocks noGrp="1"/>
          </p:cNvSpPr>
          <p:nvPr>
            <p:ph type="ctrTitle"/>
          </p:nvPr>
        </p:nvSpPr>
        <p:spPr>
          <a:xfrm>
            <a:off x="107504" y="26534"/>
            <a:ext cx="7772400" cy="1470025"/>
          </a:xfrm>
        </p:spPr>
        <p:txBody>
          <a:bodyPr>
            <a:normAutofit/>
          </a:bodyPr>
          <a:lstStyle/>
          <a:p>
            <a:r>
              <a:rPr lang="sk-SK" sz="4000" dirty="0" err="1">
                <a:latin typeface="Bahnschrift SemiBold SemiConden" panose="020B0502040204020203" pitchFamily="34" charset="0"/>
              </a:rPr>
              <a:t>Challenges</a:t>
            </a:r>
            <a:r>
              <a:rPr lang="en-GB" sz="4000" dirty="0">
                <a:latin typeface="Bahnschrift SemiBold SemiConden" panose="020B0502040204020203" pitchFamily="34" charset="0"/>
              </a:rPr>
              <a:t> as perceived by the Armenian SMEs</a:t>
            </a:r>
            <a:endParaRPr lang="sk-SK" sz="4000" dirty="0">
              <a:latin typeface="Bahnschrift SemiBold SemiConden" panose="020B0502040204020203" pitchFamily="34" charset="0"/>
            </a:endParaRPr>
          </a:p>
        </p:txBody>
      </p:sp>
      <p:sp>
        <p:nvSpPr>
          <p:cNvPr id="3" name="Podnadpis 2">
            <a:extLst>
              <a:ext uri="{FF2B5EF4-FFF2-40B4-BE49-F238E27FC236}">
                <a16:creationId xmlns:a16="http://schemas.microsoft.com/office/drawing/2014/main" id="{6ED363E3-1548-4A1C-B9D1-D6A8A106BE02}"/>
              </a:ext>
            </a:extLst>
          </p:cNvPr>
          <p:cNvSpPr>
            <a:spLocks noGrp="1"/>
          </p:cNvSpPr>
          <p:nvPr>
            <p:ph type="subTitle" idx="1"/>
          </p:nvPr>
        </p:nvSpPr>
        <p:spPr>
          <a:xfrm>
            <a:off x="467544" y="1663602"/>
            <a:ext cx="8352928" cy="4692748"/>
          </a:xfrm>
        </p:spPr>
        <p:txBody>
          <a:bodyPr>
            <a:normAutofit/>
          </a:bodyPr>
          <a:lstStyle/>
          <a:p>
            <a:pPr algn="just"/>
            <a:r>
              <a:rPr lang="en-US" sz="1800" dirty="0">
                <a:solidFill>
                  <a:schemeClr val="tx1"/>
                </a:solidFill>
                <a:effectLst/>
                <a:latin typeface="Bahnschrift SemiLight SemiConde" panose="020B0502040204020203" pitchFamily="34" charset="0"/>
                <a:ea typeface="Times New Roman" panose="02020603050405020304" pitchFamily="18" charset="0"/>
                <a:cs typeface="Calibri" panose="020F0502020204030204" pitchFamily="34" charset="0"/>
              </a:rPr>
              <a:t>There is a strong competition especially in the agricultural sector as the EU agriculture is subsidized by direct payments within Common Agricultural Policy (CAP). Different payments that can be even further supplemented by national payments within own domestic agricultural policies of member countries  can vary country by country and lead to shaping winners and losers of this process. </a:t>
            </a:r>
            <a:endParaRPr lang="sk-SK" sz="1800" dirty="0">
              <a:solidFill>
                <a:schemeClr val="tx1"/>
              </a:solidFill>
              <a:effectLst/>
              <a:latin typeface="Bahnschrift SemiLight SemiConde" panose="020B0502040204020203" pitchFamily="34" charset="0"/>
              <a:ea typeface="Times New Roman" panose="02020603050405020304" pitchFamily="18" charset="0"/>
              <a:cs typeface="Calibri" panose="020F0502020204030204" pitchFamily="34" charset="0"/>
            </a:endParaRPr>
          </a:p>
          <a:p>
            <a:pPr algn="just"/>
            <a:endParaRPr lang="sk-SK" sz="1800" dirty="0">
              <a:solidFill>
                <a:schemeClr val="tx1"/>
              </a:solidFill>
              <a:latin typeface="Bahnschrift SemiLight SemiConde" panose="020B0502040204020203" pitchFamily="34" charset="0"/>
              <a:ea typeface="Times New Roman" panose="02020603050405020304" pitchFamily="18" charset="0"/>
              <a:cs typeface="Calibri" panose="020F0502020204030204" pitchFamily="34" charset="0"/>
            </a:endParaRPr>
          </a:p>
          <a:p>
            <a:pPr algn="just"/>
            <a:r>
              <a:rPr lang="en-US" sz="1800" dirty="0">
                <a:solidFill>
                  <a:schemeClr val="tx1"/>
                </a:solidFill>
                <a:effectLst/>
                <a:latin typeface="Bahnschrift SemiLight SemiConde" panose="020B0502040204020203" pitchFamily="34" charset="0"/>
                <a:ea typeface="Times New Roman" panose="02020603050405020304" pitchFamily="18" charset="0"/>
                <a:cs typeface="Calibri" panose="020F0502020204030204" pitchFamily="34" charset="0"/>
              </a:rPr>
              <a:t>However, as examples from Slovakia were shown, small companies from small countries have to find the niche, that would distinguish them from big producers or from producers from member countries. This niche can </a:t>
            </a:r>
            <a:r>
              <a:rPr lang="sk-SK" sz="1800" dirty="0" err="1">
                <a:solidFill>
                  <a:schemeClr val="tx1"/>
                </a:solidFill>
                <a:effectLst/>
                <a:latin typeface="Bahnschrift SemiLight SemiConde" panose="020B0502040204020203" pitchFamily="34" charset="0"/>
                <a:ea typeface="Times New Roman" panose="02020603050405020304" pitchFamily="18" charset="0"/>
                <a:cs typeface="Calibri" panose="020F0502020204030204" pitchFamily="34" charset="0"/>
              </a:rPr>
              <a:t>help</a:t>
            </a:r>
            <a:r>
              <a:rPr lang="sk-SK" sz="1800" dirty="0">
                <a:solidFill>
                  <a:schemeClr val="tx1"/>
                </a:solidFill>
                <a:effectLst/>
                <a:latin typeface="Bahnschrift SemiLight SemiConde" panose="020B0502040204020203" pitchFamily="34" charset="0"/>
                <a:ea typeface="Times New Roman" panose="02020603050405020304" pitchFamily="18" charset="0"/>
                <a:cs typeface="Calibri" panose="020F0502020204030204" pitchFamily="34" charset="0"/>
              </a:rPr>
              <a:t> </a:t>
            </a:r>
            <a:r>
              <a:rPr lang="sk-SK" sz="1800" dirty="0" err="1">
                <a:solidFill>
                  <a:schemeClr val="tx1"/>
                </a:solidFill>
                <a:effectLst/>
                <a:latin typeface="Bahnschrift SemiLight SemiConde" panose="020B0502040204020203" pitchFamily="34" charset="0"/>
                <a:ea typeface="Times New Roman" panose="02020603050405020304" pitchFamily="18" charset="0"/>
                <a:cs typeface="Calibri" panose="020F0502020204030204" pitchFamily="34" charset="0"/>
              </a:rPr>
              <a:t>them</a:t>
            </a:r>
            <a:r>
              <a:rPr lang="sk-SK" sz="1800" dirty="0">
                <a:solidFill>
                  <a:schemeClr val="tx1"/>
                </a:solidFill>
                <a:effectLst/>
                <a:latin typeface="Bahnschrift SemiLight SemiConde" panose="020B0502040204020203" pitchFamily="34" charset="0"/>
                <a:ea typeface="Times New Roman" panose="02020603050405020304" pitchFamily="18" charset="0"/>
                <a:cs typeface="Calibri" panose="020F0502020204030204" pitchFamily="34" charset="0"/>
              </a:rPr>
              <a:t> to </a:t>
            </a:r>
            <a:r>
              <a:rPr lang="sk-SK" sz="1800" dirty="0" err="1">
                <a:solidFill>
                  <a:schemeClr val="tx1"/>
                </a:solidFill>
                <a:effectLst/>
                <a:latin typeface="Bahnschrift SemiLight SemiConde" panose="020B0502040204020203" pitchFamily="34" charset="0"/>
                <a:ea typeface="Times New Roman" panose="02020603050405020304" pitchFamily="18" charset="0"/>
                <a:cs typeface="Calibri" panose="020F0502020204030204" pitchFamily="34" charset="0"/>
              </a:rPr>
              <a:t>succeed</a:t>
            </a:r>
            <a:r>
              <a:rPr lang="en-US" sz="1800" dirty="0">
                <a:solidFill>
                  <a:schemeClr val="tx1"/>
                </a:solidFill>
                <a:effectLst/>
                <a:latin typeface="Bahnschrift SemiLight SemiConde" panose="020B0502040204020203" pitchFamily="34" charset="0"/>
                <a:ea typeface="Times New Roman" panose="02020603050405020304" pitchFamily="18" charset="0"/>
                <a:cs typeface="Calibri" panose="020F0502020204030204" pitchFamily="34" charset="0"/>
              </a:rPr>
              <a:t>. The niche can be a traditional product that is produced only locally or use of a special, innovative approach in production or a product of higher quality than the average that is produced in large quantities. </a:t>
            </a:r>
          </a:p>
          <a:p>
            <a:pPr algn="just"/>
            <a:endParaRPr lang="en-US" sz="1800" dirty="0">
              <a:solidFill>
                <a:schemeClr val="tx1"/>
              </a:solidFill>
              <a:latin typeface="Bahnschrift SemiLight SemiConde" panose="020B0502040204020203" pitchFamily="34" charset="0"/>
              <a:cs typeface="Calibri" panose="020F0502020204030204" pitchFamily="34" charset="0"/>
            </a:endParaRPr>
          </a:p>
          <a:p>
            <a:pPr algn="just"/>
            <a:r>
              <a:rPr lang="en-US" sz="1800" dirty="0">
                <a:solidFill>
                  <a:schemeClr val="tx1"/>
                </a:solidFill>
                <a:effectLst/>
                <a:latin typeface="Bahnschrift SemiLight SemiConde" panose="020B0502040204020203" pitchFamily="34" charset="0"/>
                <a:ea typeface="Times New Roman" panose="02020603050405020304" pitchFamily="18" charset="0"/>
                <a:cs typeface="Calibri" panose="020F0502020204030204" pitchFamily="34" charset="0"/>
              </a:rPr>
              <a:t>Acquiring standards is just one step closer to the EU market. SMEs’ production capacity is also an important factor, which is closely linked to their potential to export to the EU market. </a:t>
            </a:r>
            <a:endParaRPr lang="sk-SK" dirty="0">
              <a:solidFill>
                <a:schemeClr val="tx1"/>
              </a:solidFill>
              <a:latin typeface="Bahnschrift SemiLight SemiConde" panose="020B0502040204020203" pitchFamily="34" charset="0"/>
            </a:endParaRPr>
          </a:p>
        </p:txBody>
      </p:sp>
      <p:pic>
        <p:nvPicPr>
          <p:cNvPr id="5" name="Zástupný objekt pre obsah 4">
            <a:extLst>
              <a:ext uri="{FF2B5EF4-FFF2-40B4-BE49-F238E27FC236}">
                <a16:creationId xmlns:a16="http://schemas.microsoft.com/office/drawing/2014/main" id="{321AB9DE-40AA-41E4-8FDA-34AC9E3071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
        <p:nvSpPr>
          <p:cNvPr id="6" name="Zástupný objekt pre číslo snímky 5">
            <a:extLst>
              <a:ext uri="{FF2B5EF4-FFF2-40B4-BE49-F238E27FC236}">
                <a16:creationId xmlns:a16="http://schemas.microsoft.com/office/drawing/2014/main" id="{7CA7B9F5-ADD1-4F5C-ABDA-6A2F5A89CFBA}"/>
              </a:ext>
            </a:extLst>
          </p:cNvPr>
          <p:cNvSpPr>
            <a:spLocks noGrp="1"/>
          </p:cNvSpPr>
          <p:nvPr>
            <p:ph type="sldNum" sz="quarter" idx="12"/>
          </p:nvPr>
        </p:nvSpPr>
        <p:spPr>
          <a:xfrm>
            <a:off x="6553200" y="6356350"/>
            <a:ext cx="2133600" cy="365125"/>
          </a:xfrm>
        </p:spPr>
        <p:txBody>
          <a:bodyPr/>
          <a:lstStyle/>
          <a:p>
            <a:fld id="{B4454109-921E-4389-BB64-5D153A4656D4}" type="slidenum">
              <a:rPr lang="sk-SK" smtClean="0"/>
              <a:t>14</a:t>
            </a:fld>
            <a:endParaRPr lang="sk-SK" dirty="0"/>
          </a:p>
        </p:txBody>
      </p:sp>
    </p:spTree>
    <p:extLst>
      <p:ext uri="{BB962C8B-B14F-4D97-AF65-F5344CB8AC3E}">
        <p14:creationId xmlns:p14="http://schemas.microsoft.com/office/powerpoint/2010/main" val="3509595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skuska pozadie.jpg">
            <a:extLst>
              <a:ext uri="{FF2B5EF4-FFF2-40B4-BE49-F238E27FC236}">
                <a16:creationId xmlns:a16="http://schemas.microsoft.com/office/drawing/2014/main" id="{71DA8BE5-3B7C-4E8C-A793-6E82FBC70A4E}"/>
              </a:ext>
            </a:extLst>
          </p:cNvPr>
          <p:cNvPicPr>
            <a:picLocks noChangeAspect="1"/>
          </p:cNvPicPr>
          <p:nvPr/>
        </p:nvPicPr>
        <p:blipFill>
          <a:blip r:embed="rId2" cstate="print">
            <a:alphaModFix amt="20000"/>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757C33A0-5444-420A-9A3F-8CDB7DF55BC3}"/>
              </a:ext>
            </a:extLst>
          </p:cNvPr>
          <p:cNvSpPr>
            <a:spLocks noGrp="1"/>
          </p:cNvSpPr>
          <p:nvPr>
            <p:ph type="ctrTitle"/>
          </p:nvPr>
        </p:nvSpPr>
        <p:spPr>
          <a:xfrm>
            <a:off x="107504" y="26534"/>
            <a:ext cx="7772400" cy="1470025"/>
          </a:xfrm>
        </p:spPr>
        <p:txBody>
          <a:bodyPr>
            <a:noAutofit/>
          </a:bodyPr>
          <a:lstStyle/>
          <a:p>
            <a:pPr lvl="1" algn="ctr"/>
            <a:r>
              <a:rPr lang="sk-SK" sz="3600" dirty="0">
                <a:effectLst/>
                <a:latin typeface="Bahnschrift SemiBold SemiConden" panose="020B0502040204020203" pitchFamily="34" charset="0"/>
                <a:ea typeface="Yu Mincho" panose="02020400000000000000" pitchFamily="18" charset="-128"/>
              </a:rPr>
              <a:t>What are </a:t>
            </a:r>
            <a:r>
              <a:rPr lang="sk-SK" sz="3600" dirty="0" err="1">
                <a:effectLst/>
                <a:latin typeface="Bahnschrift SemiBold SemiConden" panose="020B0502040204020203" pitchFamily="34" charset="0"/>
                <a:ea typeface="Yu Mincho" panose="02020400000000000000" pitchFamily="18" charset="-128"/>
              </a:rPr>
              <a:t>the</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existing</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barriers</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for</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accessing</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the</a:t>
            </a:r>
            <a:r>
              <a:rPr lang="sk-SK" sz="3600" dirty="0">
                <a:effectLst/>
                <a:latin typeface="Bahnschrift SemiBold SemiConden" panose="020B0502040204020203" pitchFamily="34" charset="0"/>
                <a:ea typeface="Yu Mincho" panose="02020400000000000000" pitchFamily="18" charset="-128"/>
              </a:rPr>
              <a:t> EU single </a:t>
            </a:r>
            <a:r>
              <a:rPr lang="sk-SK" sz="3600" dirty="0" err="1">
                <a:effectLst/>
                <a:latin typeface="Bahnschrift SemiBold SemiConden" panose="020B0502040204020203" pitchFamily="34" charset="0"/>
                <a:ea typeface="Yu Mincho" panose="02020400000000000000" pitchFamily="18" charset="-128"/>
              </a:rPr>
              <a:t>market</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for</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Armenian</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SMEs</a:t>
            </a:r>
            <a:r>
              <a:rPr lang="sk-SK" sz="3600" dirty="0">
                <a:effectLst/>
                <a:latin typeface="Bahnschrift SemiBold SemiConden" panose="020B0502040204020203" pitchFamily="34" charset="0"/>
                <a:ea typeface="Yu Mincho" panose="02020400000000000000" pitchFamily="18" charset="-128"/>
              </a:rPr>
              <a:t>?</a:t>
            </a:r>
          </a:p>
        </p:txBody>
      </p:sp>
      <p:sp>
        <p:nvSpPr>
          <p:cNvPr id="3" name="Podnadpis 2">
            <a:extLst>
              <a:ext uri="{FF2B5EF4-FFF2-40B4-BE49-F238E27FC236}">
                <a16:creationId xmlns:a16="http://schemas.microsoft.com/office/drawing/2014/main" id="{6ED363E3-1548-4A1C-B9D1-D6A8A106BE02}"/>
              </a:ext>
            </a:extLst>
          </p:cNvPr>
          <p:cNvSpPr>
            <a:spLocks noGrp="1"/>
          </p:cNvSpPr>
          <p:nvPr>
            <p:ph type="subTitle" idx="1"/>
          </p:nvPr>
        </p:nvSpPr>
        <p:spPr>
          <a:xfrm>
            <a:off x="467544" y="1663601"/>
            <a:ext cx="8352928" cy="4556223"/>
          </a:xfrm>
        </p:spPr>
        <p:txBody>
          <a:bodyPr>
            <a:noAutofit/>
          </a:bodyPr>
          <a:lstStyle/>
          <a:p>
            <a:pPr algn="just">
              <a:lnSpc>
                <a:spcPct val="107000"/>
              </a:lnSpc>
              <a:spcAft>
                <a:spcPts val="600"/>
              </a:spcAft>
            </a:pPr>
            <a:r>
              <a:rPr lang="en-GB" sz="2000" b="0" dirty="0">
                <a:solidFill>
                  <a:srgbClr val="000000"/>
                </a:solidFill>
                <a:effectLst/>
                <a:latin typeface="Bahnschrift SemiLight SemiConde" panose="020B0502040204020203" pitchFamily="34" charset="0"/>
                <a:ea typeface="Calibri" panose="020F0502020204030204" pitchFamily="34" charset="0"/>
                <a:cs typeface="Proxima Nova Black"/>
              </a:rPr>
              <a:t>In addition, a large majority of Armenian SMEs have not researched potential target markets, prepared logistics plans or—for those already sending goods to the EU—even conducted any analysis of their current exports.  They also generally lack information about newly-available technologies, tailor-made approaches to gaining support for internationalization, and other factors that could potentially boost exports.</a:t>
            </a:r>
            <a:endParaRPr lang="sk-SK" sz="2000" dirty="0">
              <a:solidFill>
                <a:srgbClr val="000000"/>
              </a:solidFill>
              <a:effectLst/>
              <a:latin typeface="Bahnschrift SemiLight SemiConde" panose="020B0502040204020203" pitchFamily="34" charset="0"/>
              <a:ea typeface="Calibri" panose="020F0502020204030204" pitchFamily="34" charset="0"/>
              <a:cs typeface="Proxima Nova Black"/>
            </a:endParaRPr>
          </a:p>
          <a:p>
            <a:pPr algn="just"/>
            <a:endParaRPr lang="en-GB" sz="1600" dirty="0">
              <a:latin typeface="Bahnschrift SemiLight SemiConde" panose="020B0502040204020203" pitchFamily="34" charset="0"/>
            </a:endParaRPr>
          </a:p>
        </p:txBody>
      </p:sp>
      <p:pic>
        <p:nvPicPr>
          <p:cNvPr id="5" name="Zástupný objekt pre obsah 4">
            <a:extLst>
              <a:ext uri="{FF2B5EF4-FFF2-40B4-BE49-F238E27FC236}">
                <a16:creationId xmlns:a16="http://schemas.microsoft.com/office/drawing/2014/main" id="{321AB9DE-40AA-41E4-8FDA-34AC9E3071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
        <p:nvSpPr>
          <p:cNvPr id="6" name="Zástupný objekt pre číslo snímky 5">
            <a:extLst>
              <a:ext uri="{FF2B5EF4-FFF2-40B4-BE49-F238E27FC236}">
                <a16:creationId xmlns:a16="http://schemas.microsoft.com/office/drawing/2014/main" id="{7CA7B9F5-ADD1-4F5C-ABDA-6A2F5A89CFBA}"/>
              </a:ext>
            </a:extLst>
          </p:cNvPr>
          <p:cNvSpPr>
            <a:spLocks noGrp="1"/>
          </p:cNvSpPr>
          <p:nvPr>
            <p:ph type="sldNum" sz="quarter" idx="12"/>
          </p:nvPr>
        </p:nvSpPr>
        <p:spPr>
          <a:xfrm>
            <a:off x="6553200" y="6356350"/>
            <a:ext cx="2133600" cy="365125"/>
          </a:xfrm>
        </p:spPr>
        <p:txBody>
          <a:bodyPr/>
          <a:lstStyle/>
          <a:p>
            <a:fld id="{B4454109-921E-4389-BB64-5D153A4656D4}" type="slidenum">
              <a:rPr lang="sk-SK" smtClean="0"/>
              <a:t>15</a:t>
            </a:fld>
            <a:endParaRPr lang="sk-SK" dirty="0"/>
          </a:p>
        </p:txBody>
      </p:sp>
    </p:spTree>
    <p:extLst>
      <p:ext uri="{BB962C8B-B14F-4D97-AF65-F5344CB8AC3E}">
        <p14:creationId xmlns:p14="http://schemas.microsoft.com/office/powerpoint/2010/main" val="1302461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skuska pozadie.jpg">
            <a:extLst>
              <a:ext uri="{FF2B5EF4-FFF2-40B4-BE49-F238E27FC236}">
                <a16:creationId xmlns:a16="http://schemas.microsoft.com/office/drawing/2014/main" id="{71DA8BE5-3B7C-4E8C-A793-6E82FBC70A4E}"/>
              </a:ext>
            </a:extLst>
          </p:cNvPr>
          <p:cNvPicPr>
            <a:picLocks noChangeAspect="1"/>
          </p:cNvPicPr>
          <p:nvPr/>
        </p:nvPicPr>
        <p:blipFill>
          <a:blip r:embed="rId2" cstate="print">
            <a:alphaModFix amt="20000"/>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757C33A0-5444-420A-9A3F-8CDB7DF55BC3}"/>
              </a:ext>
            </a:extLst>
          </p:cNvPr>
          <p:cNvSpPr>
            <a:spLocks noGrp="1"/>
          </p:cNvSpPr>
          <p:nvPr>
            <p:ph type="ctrTitle"/>
          </p:nvPr>
        </p:nvSpPr>
        <p:spPr>
          <a:xfrm>
            <a:off x="107504" y="26534"/>
            <a:ext cx="7772400" cy="1470025"/>
          </a:xfrm>
        </p:spPr>
        <p:txBody>
          <a:bodyPr>
            <a:noAutofit/>
          </a:bodyPr>
          <a:lstStyle/>
          <a:p>
            <a:pPr lvl="1" algn="ctr"/>
            <a:r>
              <a:rPr lang="sk-SK" sz="3600" dirty="0" err="1">
                <a:effectLst/>
                <a:latin typeface="Bahnschrift SemiBold SemiConden" panose="020B0502040204020203" pitchFamily="34" charset="0"/>
                <a:ea typeface="Yu Mincho" panose="02020400000000000000" pitchFamily="18" charset="-128"/>
              </a:rPr>
              <a:t>Coffee</a:t>
            </a:r>
            <a:r>
              <a:rPr lang="sk-SK" sz="3600" dirty="0">
                <a:effectLst/>
                <a:latin typeface="Bahnschrift SemiBold SemiConden" panose="020B0502040204020203" pitchFamily="34" charset="0"/>
                <a:ea typeface="Yu Mincho" panose="02020400000000000000" pitchFamily="18" charset="-128"/>
              </a:rPr>
              <a:t> Break</a:t>
            </a:r>
          </a:p>
        </p:txBody>
      </p:sp>
      <p:sp>
        <p:nvSpPr>
          <p:cNvPr id="3" name="Podnadpis 2">
            <a:extLst>
              <a:ext uri="{FF2B5EF4-FFF2-40B4-BE49-F238E27FC236}">
                <a16:creationId xmlns:a16="http://schemas.microsoft.com/office/drawing/2014/main" id="{6ED363E3-1548-4A1C-B9D1-D6A8A106BE02}"/>
              </a:ext>
            </a:extLst>
          </p:cNvPr>
          <p:cNvSpPr>
            <a:spLocks noGrp="1"/>
          </p:cNvSpPr>
          <p:nvPr>
            <p:ph type="subTitle" idx="1"/>
          </p:nvPr>
        </p:nvSpPr>
        <p:spPr>
          <a:xfrm>
            <a:off x="467544" y="1663601"/>
            <a:ext cx="8352928" cy="4556223"/>
          </a:xfrm>
        </p:spPr>
        <p:txBody>
          <a:bodyPr>
            <a:noAutofit/>
          </a:bodyPr>
          <a:lstStyle/>
          <a:p>
            <a:endParaRPr lang="sk-SK" sz="2400" dirty="0">
              <a:solidFill>
                <a:schemeClr val="tx1"/>
              </a:solidFill>
              <a:latin typeface="Bahnschrift SemiLight SemiConde" panose="020B0502040204020203" pitchFamily="34" charset="0"/>
            </a:endParaRPr>
          </a:p>
          <a:p>
            <a:endParaRPr lang="sk-SK" sz="2400" dirty="0">
              <a:solidFill>
                <a:schemeClr val="tx1"/>
              </a:solidFill>
              <a:latin typeface="Bahnschrift SemiLight SemiConde" panose="020B0502040204020203" pitchFamily="34" charset="0"/>
            </a:endParaRPr>
          </a:p>
          <a:p>
            <a:r>
              <a:rPr lang="sk-SK" sz="2400" dirty="0">
                <a:solidFill>
                  <a:schemeClr val="tx1"/>
                </a:solidFill>
                <a:latin typeface="Bahnschrift SemiLight SemiConde" panose="020B0502040204020203" pitchFamily="34" charset="0"/>
              </a:rPr>
              <a:t>30 </a:t>
            </a:r>
            <a:r>
              <a:rPr lang="sk-SK" sz="2400" dirty="0" err="1">
                <a:solidFill>
                  <a:schemeClr val="tx1"/>
                </a:solidFill>
                <a:latin typeface="Bahnschrift SemiLight SemiConde" panose="020B0502040204020203" pitchFamily="34" charset="0"/>
              </a:rPr>
              <a:t>minutes</a:t>
            </a:r>
            <a:r>
              <a:rPr lang="sk-SK" sz="2400" dirty="0">
                <a:solidFill>
                  <a:schemeClr val="tx1"/>
                </a:solidFill>
                <a:latin typeface="Bahnschrift SemiLight SemiConde" panose="020B0502040204020203" pitchFamily="34" charset="0"/>
              </a:rPr>
              <a:t> </a:t>
            </a:r>
            <a:r>
              <a:rPr lang="sk-SK" sz="2400" dirty="0" err="1">
                <a:solidFill>
                  <a:schemeClr val="tx1"/>
                </a:solidFill>
                <a:latin typeface="Bahnschrift SemiLight SemiConde" panose="020B0502040204020203" pitchFamily="34" charset="0"/>
              </a:rPr>
              <a:t>coffee</a:t>
            </a:r>
            <a:r>
              <a:rPr lang="sk-SK" sz="2400" dirty="0">
                <a:solidFill>
                  <a:schemeClr val="tx1"/>
                </a:solidFill>
                <a:latin typeface="Bahnschrift SemiLight SemiConde" panose="020B0502040204020203" pitchFamily="34" charset="0"/>
              </a:rPr>
              <a:t> break</a:t>
            </a:r>
          </a:p>
          <a:p>
            <a:endParaRPr lang="sk-SK" sz="2400" dirty="0">
              <a:solidFill>
                <a:schemeClr val="tx1"/>
              </a:solidFill>
              <a:latin typeface="Bahnschrift SemiLight SemiConde" panose="020B0502040204020203" pitchFamily="34" charset="0"/>
            </a:endParaRPr>
          </a:p>
          <a:p>
            <a:endParaRPr lang="en-GB" sz="2400" dirty="0">
              <a:solidFill>
                <a:schemeClr val="tx1"/>
              </a:solidFill>
              <a:latin typeface="Bahnschrift SemiLight SemiConde" panose="020B0502040204020203" pitchFamily="34" charset="0"/>
            </a:endParaRPr>
          </a:p>
        </p:txBody>
      </p:sp>
      <p:pic>
        <p:nvPicPr>
          <p:cNvPr id="5" name="Zástupný objekt pre obsah 4">
            <a:extLst>
              <a:ext uri="{FF2B5EF4-FFF2-40B4-BE49-F238E27FC236}">
                <a16:creationId xmlns:a16="http://schemas.microsoft.com/office/drawing/2014/main" id="{321AB9DE-40AA-41E4-8FDA-34AC9E3071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
        <p:nvSpPr>
          <p:cNvPr id="6" name="Zástupný objekt pre číslo snímky 5">
            <a:extLst>
              <a:ext uri="{FF2B5EF4-FFF2-40B4-BE49-F238E27FC236}">
                <a16:creationId xmlns:a16="http://schemas.microsoft.com/office/drawing/2014/main" id="{7CA7B9F5-ADD1-4F5C-ABDA-6A2F5A89CFBA}"/>
              </a:ext>
            </a:extLst>
          </p:cNvPr>
          <p:cNvSpPr>
            <a:spLocks noGrp="1"/>
          </p:cNvSpPr>
          <p:nvPr>
            <p:ph type="sldNum" sz="quarter" idx="12"/>
          </p:nvPr>
        </p:nvSpPr>
        <p:spPr>
          <a:xfrm>
            <a:off x="6553200" y="6356350"/>
            <a:ext cx="2133600" cy="365125"/>
          </a:xfrm>
        </p:spPr>
        <p:txBody>
          <a:bodyPr/>
          <a:lstStyle/>
          <a:p>
            <a:fld id="{B4454109-921E-4389-BB64-5D153A4656D4}" type="slidenum">
              <a:rPr lang="sk-SK" smtClean="0"/>
              <a:t>16</a:t>
            </a:fld>
            <a:endParaRPr lang="sk-SK" dirty="0"/>
          </a:p>
        </p:txBody>
      </p:sp>
      <p:pic>
        <p:nvPicPr>
          <p:cNvPr id="8" name="Obrázok 7">
            <a:extLst>
              <a:ext uri="{FF2B5EF4-FFF2-40B4-BE49-F238E27FC236}">
                <a16:creationId xmlns:a16="http://schemas.microsoft.com/office/drawing/2014/main" id="{196EE747-5C30-8B13-AE77-4C3AFA791E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32758" y="3417772"/>
            <a:ext cx="5478484" cy="3078212"/>
          </a:xfrm>
          <a:prstGeom prst="rect">
            <a:avLst/>
          </a:prstGeom>
        </p:spPr>
      </p:pic>
    </p:spTree>
    <p:extLst>
      <p:ext uri="{BB962C8B-B14F-4D97-AF65-F5344CB8AC3E}">
        <p14:creationId xmlns:p14="http://schemas.microsoft.com/office/powerpoint/2010/main" val="41117055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skuska pozadie.jpg">
            <a:extLst>
              <a:ext uri="{FF2B5EF4-FFF2-40B4-BE49-F238E27FC236}">
                <a16:creationId xmlns:a16="http://schemas.microsoft.com/office/drawing/2014/main" id="{71DA8BE5-3B7C-4E8C-A793-6E82FBC70A4E}"/>
              </a:ext>
            </a:extLst>
          </p:cNvPr>
          <p:cNvPicPr>
            <a:picLocks noChangeAspect="1"/>
          </p:cNvPicPr>
          <p:nvPr/>
        </p:nvPicPr>
        <p:blipFill>
          <a:blip r:embed="rId2" cstate="print">
            <a:alphaModFix amt="20000"/>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757C33A0-5444-420A-9A3F-8CDB7DF55BC3}"/>
              </a:ext>
            </a:extLst>
          </p:cNvPr>
          <p:cNvSpPr>
            <a:spLocks noGrp="1"/>
          </p:cNvSpPr>
          <p:nvPr>
            <p:ph type="ctrTitle"/>
          </p:nvPr>
        </p:nvSpPr>
        <p:spPr>
          <a:xfrm>
            <a:off x="107504" y="26534"/>
            <a:ext cx="7772400" cy="1470025"/>
          </a:xfrm>
        </p:spPr>
        <p:txBody>
          <a:bodyPr>
            <a:noAutofit/>
          </a:bodyPr>
          <a:lstStyle/>
          <a:p>
            <a:pPr lvl="1" algn="ctr"/>
            <a:r>
              <a:rPr lang="sk-SK" sz="3600" dirty="0">
                <a:effectLst/>
                <a:latin typeface="Bahnschrift SemiBold SemiConden" panose="020B0502040204020203" pitchFamily="34" charset="0"/>
                <a:ea typeface="Yu Mincho" panose="02020400000000000000" pitchFamily="18" charset="-128"/>
              </a:rPr>
              <a:t>What are </a:t>
            </a:r>
            <a:r>
              <a:rPr lang="sk-SK" sz="3600" dirty="0" err="1">
                <a:effectLst/>
                <a:latin typeface="Bahnschrift SemiBold SemiConden" panose="020B0502040204020203" pitchFamily="34" charset="0"/>
                <a:ea typeface="Yu Mincho" panose="02020400000000000000" pitchFamily="18" charset="-128"/>
              </a:rPr>
              <a:t>the</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general</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standards</a:t>
            </a:r>
            <a:r>
              <a:rPr lang="sk-SK" sz="3600" dirty="0">
                <a:effectLst/>
                <a:latin typeface="Bahnschrift SemiBold SemiConden" panose="020B0502040204020203" pitchFamily="34" charset="0"/>
                <a:ea typeface="Yu Mincho" panose="02020400000000000000" pitchFamily="18" charset="-128"/>
              </a:rPr>
              <a:t> and </a:t>
            </a:r>
            <a:r>
              <a:rPr lang="sk-SK" sz="3600" dirty="0" err="1">
                <a:effectLst/>
                <a:latin typeface="Bahnschrift SemiBold SemiConden" panose="020B0502040204020203" pitchFamily="34" charset="0"/>
                <a:ea typeface="Yu Mincho" panose="02020400000000000000" pitchFamily="18" charset="-128"/>
              </a:rPr>
              <a:t>quality</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requirements</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for</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exporting</a:t>
            </a:r>
            <a:r>
              <a:rPr lang="sk-SK" sz="3600" dirty="0">
                <a:effectLst/>
                <a:latin typeface="Bahnschrift SemiBold SemiConden" panose="020B0502040204020203" pitchFamily="34" charset="0"/>
                <a:ea typeface="Yu Mincho" panose="02020400000000000000" pitchFamily="18" charset="-128"/>
              </a:rPr>
              <a:t> to </a:t>
            </a:r>
            <a:r>
              <a:rPr lang="sk-SK" sz="3600" dirty="0" err="1">
                <a:effectLst/>
                <a:latin typeface="Bahnschrift SemiBold SemiConden" panose="020B0502040204020203" pitchFamily="34" charset="0"/>
                <a:ea typeface="Yu Mincho" panose="02020400000000000000" pitchFamily="18" charset="-128"/>
              </a:rPr>
              <a:t>the</a:t>
            </a:r>
            <a:r>
              <a:rPr lang="sk-SK" sz="3600" dirty="0">
                <a:effectLst/>
                <a:latin typeface="Bahnschrift SemiBold SemiConden" panose="020B0502040204020203" pitchFamily="34" charset="0"/>
                <a:ea typeface="Yu Mincho" panose="02020400000000000000" pitchFamily="18" charset="-128"/>
              </a:rPr>
              <a:t> EU single </a:t>
            </a:r>
            <a:r>
              <a:rPr lang="sk-SK" sz="3600" dirty="0" err="1">
                <a:effectLst/>
                <a:latin typeface="Bahnschrift SemiBold SemiConden" panose="020B0502040204020203" pitchFamily="34" charset="0"/>
                <a:ea typeface="Yu Mincho" panose="02020400000000000000" pitchFamily="18" charset="-128"/>
              </a:rPr>
              <a:t>market</a:t>
            </a:r>
            <a:r>
              <a:rPr lang="sk-SK" sz="3600" dirty="0">
                <a:effectLst/>
                <a:latin typeface="Bahnschrift SemiBold SemiConden" panose="020B0502040204020203" pitchFamily="34" charset="0"/>
                <a:ea typeface="Yu Mincho" panose="02020400000000000000" pitchFamily="18" charset="-128"/>
              </a:rPr>
              <a:t>?</a:t>
            </a:r>
            <a:endParaRPr lang="sk-SK" sz="3600" dirty="0">
              <a:latin typeface="Bahnschrift SemiBold SemiConden" panose="020B0502040204020203" pitchFamily="34" charset="0"/>
              <a:ea typeface="Yu Mincho" panose="02020400000000000000" pitchFamily="18" charset="-128"/>
            </a:endParaRPr>
          </a:p>
        </p:txBody>
      </p:sp>
      <p:sp>
        <p:nvSpPr>
          <p:cNvPr id="3" name="Podnadpis 2">
            <a:extLst>
              <a:ext uri="{FF2B5EF4-FFF2-40B4-BE49-F238E27FC236}">
                <a16:creationId xmlns:a16="http://schemas.microsoft.com/office/drawing/2014/main" id="{6ED363E3-1548-4A1C-B9D1-D6A8A106BE02}"/>
              </a:ext>
            </a:extLst>
          </p:cNvPr>
          <p:cNvSpPr>
            <a:spLocks noGrp="1"/>
          </p:cNvSpPr>
          <p:nvPr>
            <p:ph type="subTitle" idx="1"/>
          </p:nvPr>
        </p:nvSpPr>
        <p:spPr>
          <a:xfrm>
            <a:off x="467544" y="1663601"/>
            <a:ext cx="8352928" cy="4556223"/>
          </a:xfrm>
        </p:spPr>
        <p:txBody>
          <a:bodyPr>
            <a:noAutofit/>
          </a:bodyPr>
          <a:lstStyle/>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a) learning whether product(s) can be exported to the EU; </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b) checking whether product(s) meet(s) all EU quality requirements, and </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c) finding a specific way to access the EU market, for example, by identifying local partners in one or more EU member states.</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 </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It is also important to bear in mind that in addition to the EU’s own standards and procedures, each individual EU importer or partner may require its own specific conditions, from further certification to certain social standards. </a:t>
            </a: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Accordingly, exporters should first identify these buyer requirements before then carefully considering whether (and how) to meet them. Exporting companies should also decide whether it is necessary to improve their current products, quality standards, or production cycles to meet the needs of potential EU buyers.</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endParaRPr lang="en-GB" sz="1600" dirty="0">
              <a:latin typeface="Bahnschrift SemiLight SemiConde" panose="020B0502040204020203" pitchFamily="34" charset="0"/>
            </a:endParaRPr>
          </a:p>
        </p:txBody>
      </p:sp>
      <p:pic>
        <p:nvPicPr>
          <p:cNvPr id="5" name="Zástupný objekt pre obsah 4">
            <a:extLst>
              <a:ext uri="{FF2B5EF4-FFF2-40B4-BE49-F238E27FC236}">
                <a16:creationId xmlns:a16="http://schemas.microsoft.com/office/drawing/2014/main" id="{321AB9DE-40AA-41E4-8FDA-34AC9E3071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
        <p:nvSpPr>
          <p:cNvPr id="6" name="Zástupný objekt pre číslo snímky 5">
            <a:extLst>
              <a:ext uri="{FF2B5EF4-FFF2-40B4-BE49-F238E27FC236}">
                <a16:creationId xmlns:a16="http://schemas.microsoft.com/office/drawing/2014/main" id="{7CA7B9F5-ADD1-4F5C-ABDA-6A2F5A89CFBA}"/>
              </a:ext>
            </a:extLst>
          </p:cNvPr>
          <p:cNvSpPr>
            <a:spLocks noGrp="1"/>
          </p:cNvSpPr>
          <p:nvPr>
            <p:ph type="sldNum" sz="quarter" idx="12"/>
          </p:nvPr>
        </p:nvSpPr>
        <p:spPr>
          <a:xfrm>
            <a:off x="6553200" y="6356350"/>
            <a:ext cx="2133600" cy="365125"/>
          </a:xfrm>
        </p:spPr>
        <p:txBody>
          <a:bodyPr/>
          <a:lstStyle/>
          <a:p>
            <a:fld id="{B4454109-921E-4389-BB64-5D153A4656D4}" type="slidenum">
              <a:rPr lang="sk-SK" smtClean="0"/>
              <a:t>17</a:t>
            </a:fld>
            <a:endParaRPr lang="sk-SK" dirty="0"/>
          </a:p>
        </p:txBody>
      </p:sp>
    </p:spTree>
    <p:extLst>
      <p:ext uri="{BB962C8B-B14F-4D97-AF65-F5344CB8AC3E}">
        <p14:creationId xmlns:p14="http://schemas.microsoft.com/office/powerpoint/2010/main" val="23448016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skuska pozadie.jpg">
            <a:extLst>
              <a:ext uri="{FF2B5EF4-FFF2-40B4-BE49-F238E27FC236}">
                <a16:creationId xmlns:a16="http://schemas.microsoft.com/office/drawing/2014/main" id="{71DA8BE5-3B7C-4E8C-A793-6E82FBC70A4E}"/>
              </a:ext>
            </a:extLst>
          </p:cNvPr>
          <p:cNvPicPr>
            <a:picLocks noChangeAspect="1"/>
          </p:cNvPicPr>
          <p:nvPr/>
        </p:nvPicPr>
        <p:blipFill>
          <a:blip r:embed="rId2" cstate="print">
            <a:alphaModFix amt="20000"/>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757C33A0-5444-420A-9A3F-8CDB7DF55BC3}"/>
              </a:ext>
            </a:extLst>
          </p:cNvPr>
          <p:cNvSpPr>
            <a:spLocks noGrp="1"/>
          </p:cNvSpPr>
          <p:nvPr>
            <p:ph type="ctrTitle"/>
          </p:nvPr>
        </p:nvSpPr>
        <p:spPr>
          <a:xfrm>
            <a:off x="107504" y="26534"/>
            <a:ext cx="7772400" cy="1470025"/>
          </a:xfrm>
        </p:spPr>
        <p:txBody>
          <a:bodyPr>
            <a:noAutofit/>
          </a:bodyPr>
          <a:lstStyle/>
          <a:p>
            <a:pPr lvl="1" algn="ctr"/>
            <a:r>
              <a:rPr lang="sk-SK" sz="3600" dirty="0">
                <a:effectLst/>
                <a:latin typeface="Bahnschrift SemiBold SemiConden" panose="020B0502040204020203" pitchFamily="34" charset="0"/>
                <a:ea typeface="Yu Mincho" panose="02020400000000000000" pitchFamily="18" charset="-128"/>
              </a:rPr>
              <a:t>What are </a:t>
            </a:r>
            <a:r>
              <a:rPr lang="sk-SK" sz="3600" dirty="0" err="1">
                <a:effectLst/>
                <a:latin typeface="Bahnschrift SemiBold SemiConden" panose="020B0502040204020203" pitchFamily="34" charset="0"/>
                <a:ea typeface="Yu Mincho" panose="02020400000000000000" pitchFamily="18" charset="-128"/>
              </a:rPr>
              <a:t>the</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general</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standards</a:t>
            </a:r>
            <a:r>
              <a:rPr lang="sk-SK" sz="3600" dirty="0">
                <a:effectLst/>
                <a:latin typeface="Bahnschrift SemiBold SemiConden" panose="020B0502040204020203" pitchFamily="34" charset="0"/>
                <a:ea typeface="Yu Mincho" panose="02020400000000000000" pitchFamily="18" charset="-128"/>
              </a:rPr>
              <a:t> and </a:t>
            </a:r>
            <a:r>
              <a:rPr lang="sk-SK" sz="3600" dirty="0" err="1">
                <a:effectLst/>
                <a:latin typeface="Bahnschrift SemiBold SemiConden" panose="020B0502040204020203" pitchFamily="34" charset="0"/>
                <a:ea typeface="Yu Mincho" panose="02020400000000000000" pitchFamily="18" charset="-128"/>
              </a:rPr>
              <a:t>quality</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requirements</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for</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exporting</a:t>
            </a:r>
            <a:r>
              <a:rPr lang="sk-SK" sz="3600" dirty="0">
                <a:effectLst/>
                <a:latin typeface="Bahnschrift SemiBold SemiConden" panose="020B0502040204020203" pitchFamily="34" charset="0"/>
                <a:ea typeface="Yu Mincho" panose="02020400000000000000" pitchFamily="18" charset="-128"/>
              </a:rPr>
              <a:t> to </a:t>
            </a:r>
            <a:r>
              <a:rPr lang="sk-SK" sz="3600" dirty="0" err="1">
                <a:effectLst/>
                <a:latin typeface="Bahnschrift SemiBold SemiConden" panose="020B0502040204020203" pitchFamily="34" charset="0"/>
                <a:ea typeface="Yu Mincho" panose="02020400000000000000" pitchFamily="18" charset="-128"/>
              </a:rPr>
              <a:t>the</a:t>
            </a:r>
            <a:r>
              <a:rPr lang="sk-SK" sz="3600" dirty="0">
                <a:effectLst/>
                <a:latin typeface="Bahnschrift SemiBold SemiConden" panose="020B0502040204020203" pitchFamily="34" charset="0"/>
                <a:ea typeface="Yu Mincho" panose="02020400000000000000" pitchFamily="18" charset="-128"/>
              </a:rPr>
              <a:t> EU single </a:t>
            </a:r>
            <a:r>
              <a:rPr lang="sk-SK" sz="3600" dirty="0" err="1">
                <a:effectLst/>
                <a:latin typeface="Bahnschrift SemiBold SemiConden" panose="020B0502040204020203" pitchFamily="34" charset="0"/>
                <a:ea typeface="Yu Mincho" panose="02020400000000000000" pitchFamily="18" charset="-128"/>
              </a:rPr>
              <a:t>market</a:t>
            </a:r>
            <a:r>
              <a:rPr lang="sk-SK" sz="3600" dirty="0">
                <a:effectLst/>
                <a:latin typeface="Bahnschrift SemiBold SemiConden" panose="020B0502040204020203" pitchFamily="34" charset="0"/>
                <a:ea typeface="Yu Mincho" panose="02020400000000000000" pitchFamily="18" charset="-128"/>
              </a:rPr>
              <a:t>?</a:t>
            </a:r>
            <a:endParaRPr lang="sk-SK" sz="3600" dirty="0">
              <a:latin typeface="Bahnschrift SemiBold SemiConden" panose="020B0502040204020203" pitchFamily="34" charset="0"/>
              <a:ea typeface="Yu Mincho" panose="02020400000000000000" pitchFamily="18" charset="-128"/>
            </a:endParaRPr>
          </a:p>
        </p:txBody>
      </p:sp>
      <p:sp>
        <p:nvSpPr>
          <p:cNvPr id="3" name="Podnadpis 2">
            <a:extLst>
              <a:ext uri="{FF2B5EF4-FFF2-40B4-BE49-F238E27FC236}">
                <a16:creationId xmlns:a16="http://schemas.microsoft.com/office/drawing/2014/main" id="{6ED363E3-1548-4A1C-B9D1-D6A8A106BE02}"/>
              </a:ext>
            </a:extLst>
          </p:cNvPr>
          <p:cNvSpPr>
            <a:spLocks noGrp="1"/>
          </p:cNvSpPr>
          <p:nvPr>
            <p:ph type="subTitle" idx="1"/>
          </p:nvPr>
        </p:nvSpPr>
        <p:spPr>
          <a:xfrm>
            <a:off x="467544" y="1663601"/>
            <a:ext cx="8352928" cy="4556223"/>
          </a:xfrm>
        </p:spPr>
        <p:txBody>
          <a:bodyPr>
            <a:noAutofit/>
          </a:bodyPr>
          <a:lstStyle/>
          <a:p>
            <a:pPr algn="just"/>
            <a:r>
              <a:rPr lang="en-GB" sz="1800" b="1" u="sng"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Rules of Origin:</a:t>
            </a:r>
            <a:endParaRPr lang="sk-SK" sz="1800" b="1"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Rules of origin are used to determine the legal country of origin of a given product for the purposes of international trade. They are divided into two categories:  </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 </a:t>
            </a:r>
            <a:r>
              <a:rPr lang="en-GB" sz="1800" dirty="0">
                <a:solidFill>
                  <a:schemeClr val="tx1"/>
                </a:solidFill>
                <a:latin typeface="Bahnschrift SemiLight SemiConde" panose="020B0502040204020203" pitchFamily="34" charset="0"/>
                <a:ea typeface="Yu Mincho" panose="02020400000000000000" pitchFamily="18" charset="-128"/>
                <a:cs typeface="Calibri" panose="020F0502020204030204" pitchFamily="34" charset="0"/>
              </a:rPr>
              <a:t>1.  </a:t>
            </a:r>
            <a:r>
              <a:rPr lang="en-GB" sz="1800" b="1" u="sng" dirty="0">
                <a:solidFill>
                  <a:schemeClr val="tx1"/>
                </a:solidFill>
                <a:effectLst/>
                <a:latin typeface="Bahnschrift SemiLight SemiConde" panose="020B0502040204020203" pitchFamily="34" charset="0"/>
                <a:ea typeface="Yu Mincho" panose="02020400000000000000" pitchFamily="18" charset="-128"/>
              </a:rPr>
              <a:t>Non-preferential Rules of Origin</a:t>
            </a:r>
            <a:r>
              <a:rPr lang="en-GB" sz="1800" b="1" dirty="0">
                <a:solidFill>
                  <a:schemeClr val="tx1"/>
                </a:solidFill>
                <a:effectLst/>
                <a:latin typeface="Bahnschrift SemiLight SemiConde" panose="020B0502040204020203" pitchFamily="34" charset="0"/>
                <a:ea typeface="Yu Mincho" panose="02020400000000000000" pitchFamily="18" charset="-128"/>
              </a:rPr>
              <a:t>: </a:t>
            </a:r>
            <a:r>
              <a:rPr lang="en-GB" sz="1800" dirty="0">
                <a:solidFill>
                  <a:schemeClr val="tx1"/>
                </a:solidFill>
                <a:effectLst/>
                <a:latin typeface="Bahnschrift SemiLight SemiConde" panose="020B0502040204020203" pitchFamily="34" charset="0"/>
                <a:ea typeface="Yu Mincho" panose="02020400000000000000" pitchFamily="18" charset="-128"/>
              </a:rPr>
              <a:t>are applied to define the country of origin for specific purposes that may include quotas, anti-dumping, anti-circumvention, statistics, or origin-labelling issues. According to non-preferential rules of origin, a product is considered to have its origin in a country if it is completely produced in or wholly obtained or from that state. </a:t>
            </a:r>
            <a:endParaRPr lang="en-GB" sz="1800" u="sng" dirty="0">
              <a:solidFill>
                <a:schemeClr val="tx1"/>
              </a:solidFill>
              <a:effectLst/>
              <a:latin typeface="Bahnschrift SemiLight SemiConde" panose="020B0502040204020203" pitchFamily="34" charset="0"/>
              <a:ea typeface="Yu Mincho" panose="02020400000000000000" pitchFamily="18" charset="-128"/>
            </a:endParaRPr>
          </a:p>
          <a:p>
            <a:pPr algn="just"/>
            <a:r>
              <a:rPr lang="en-GB" sz="1800" dirty="0">
                <a:solidFill>
                  <a:schemeClr val="tx1"/>
                </a:solidFill>
                <a:latin typeface="Bahnschrift SemiLight SemiConde" panose="020B0502040204020203" pitchFamily="34" charset="0"/>
                <a:ea typeface="Yu Mincho" panose="02020400000000000000" pitchFamily="18" charset="-128"/>
              </a:rPr>
              <a:t> 2. </a:t>
            </a:r>
            <a:r>
              <a:rPr lang="en-GB" sz="1800" b="1" u="sng" dirty="0">
                <a:solidFill>
                  <a:schemeClr val="tx1"/>
                </a:solidFill>
                <a:effectLst/>
                <a:latin typeface="Bahnschrift SemiLight SemiConde" panose="020B0502040204020203" pitchFamily="34" charset="0"/>
                <a:ea typeface="Yu Mincho" panose="02020400000000000000" pitchFamily="18" charset="-128"/>
              </a:rPr>
              <a:t>Preferential Rules of Origin: </a:t>
            </a:r>
            <a:r>
              <a:rPr lang="en-GB" sz="1800" dirty="0">
                <a:solidFill>
                  <a:schemeClr val="tx1"/>
                </a:solidFill>
                <a:effectLst/>
                <a:latin typeface="Bahnschrift SemiLight SemiConde" panose="020B0502040204020203" pitchFamily="34" charset="0"/>
                <a:ea typeface="Yu Mincho" panose="02020400000000000000" pitchFamily="18" charset="-128"/>
              </a:rPr>
              <a:t>are used to determine preferential tariffs for exports made under trade regimes. Instruments for applying preferential rules of origin include bilateral and multilateral agreements on free trade, as well as national legislation. </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endParaRPr lang="en-GB" sz="1800" b="1" u="sng" dirty="0">
              <a:solidFill>
                <a:schemeClr val="tx1"/>
              </a:solidFill>
              <a:effectLst/>
              <a:latin typeface="Bahnschrift SemiLight SemiConde" panose="020B0502040204020203" pitchFamily="34" charset="0"/>
              <a:ea typeface="Yu Mincho" panose="02020400000000000000" pitchFamily="18" charset="-128"/>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rPr>
              <a:t> </a:t>
            </a:r>
            <a:endParaRPr lang="en-GB" sz="1600" dirty="0">
              <a:solidFill>
                <a:schemeClr val="tx1"/>
              </a:solidFill>
              <a:latin typeface="Bahnschrift SemiLight SemiConde" panose="020B0502040204020203" pitchFamily="34" charset="0"/>
            </a:endParaRPr>
          </a:p>
        </p:txBody>
      </p:sp>
      <p:pic>
        <p:nvPicPr>
          <p:cNvPr id="5" name="Zástupný objekt pre obsah 4">
            <a:extLst>
              <a:ext uri="{FF2B5EF4-FFF2-40B4-BE49-F238E27FC236}">
                <a16:creationId xmlns:a16="http://schemas.microsoft.com/office/drawing/2014/main" id="{321AB9DE-40AA-41E4-8FDA-34AC9E3071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
        <p:nvSpPr>
          <p:cNvPr id="6" name="Zástupný objekt pre číslo snímky 5">
            <a:extLst>
              <a:ext uri="{FF2B5EF4-FFF2-40B4-BE49-F238E27FC236}">
                <a16:creationId xmlns:a16="http://schemas.microsoft.com/office/drawing/2014/main" id="{7CA7B9F5-ADD1-4F5C-ABDA-6A2F5A89CFBA}"/>
              </a:ext>
            </a:extLst>
          </p:cNvPr>
          <p:cNvSpPr>
            <a:spLocks noGrp="1"/>
          </p:cNvSpPr>
          <p:nvPr>
            <p:ph type="sldNum" sz="quarter" idx="12"/>
          </p:nvPr>
        </p:nvSpPr>
        <p:spPr>
          <a:xfrm>
            <a:off x="6553200" y="6356350"/>
            <a:ext cx="2133600" cy="365125"/>
          </a:xfrm>
        </p:spPr>
        <p:txBody>
          <a:bodyPr/>
          <a:lstStyle/>
          <a:p>
            <a:fld id="{B4454109-921E-4389-BB64-5D153A4656D4}" type="slidenum">
              <a:rPr lang="sk-SK" smtClean="0"/>
              <a:t>18</a:t>
            </a:fld>
            <a:endParaRPr lang="sk-SK" dirty="0"/>
          </a:p>
        </p:txBody>
      </p:sp>
    </p:spTree>
    <p:extLst>
      <p:ext uri="{BB962C8B-B14F-4D97-AF65-F5344CB8AC3E}">
        <p14:creationId xmlns:p14="http://schemas.microsoft.com/office/powerpoint/2010/main" val="25420820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skuska pozadie.jpg">
            <a:extLst>
              <a:ext uri="{FF2B5EF4-FFF2-40B4-BE49-F238E27FC236}">
                <a16:creationId xmlns:a16="http://schemas.microsoft.com/office/drawing/2014/main" id="{71DA8BE5-3B7C-4E8C-A793-6E82FBC70A4E}"/>
              </a:ext>
            </a:extLst>
          </p:cNvPr>
          <p:cNvPicPr>
            <a:picLocks noChangeAspect="1"/>
          </p:cNvPicPr>
          <p:nvPr/>
        </p:nvPicPr>
        <p:blipFill>
          <a:blip r:embed="rId2" cstate="print">
            <a:alphaModFix amt="20000"/>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757C33A0-5444-420A-9A3F-8CDB7DF55BC3}"/>
              </a:ext>
            </a:extLst>
          </p:cNvPr>
          <p:cNvSpPr>
            <a:spLocks noGrp="1"/>
          </p:cNvSpPr>
          <p:nvPr>
            <p:ph type="ctrTitle"/>
          </p:nvPr>
        </p:nvSpPr>
        <p:spPr>
          <a:xfrm>
            <a:off x="107504" y="26534"/>
            <a:ext cx="7772400" cy="1470025"/>
          </a:xfrm>
        </p:spPr>
        <p:txBody>
          <a:bodyPr>
            <a:noAutofit/>
          </a:bodyPr>
          <a:lstStyle/>
          <a:p>
            <a:pPr lvl="1" algn="ctr"/>
            <a:r>
              <a:rPr lang="sk-SK" sz="3600" dirty="0">
                <a:effectLst/>
                <a:latin typeface="Bahnschrift SemiBold SemiConden" panose="020B0502040204020203" pitchFamily="34" charset="0"/>
                <a:ea typeface="Yu Mincho" panose="02020400000000000000" pitchFamily="18" charset="-128"/>
              </a:rPr>
              <a:t>What are </a:t>
            </a:r>
            <a:r>
              <a:rPr lang="sk-SK" sz="3600" dirty="0" err="1">
                <a:effectLst/>
                <a:latin typeface="Bahnschrift SemiBold SemiConden" panose="020B0502040204020203" pitchFamily="34" charset="0"/>
                <a:ea typeface="Yu Mincho" panose="02020400000000000000" pitchFamily="18" charset="-128"/>
              </a:rPr>
              <a:t>the</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general</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standards</a:t>
            </a:r>
            <a:r>
              <a:rPr lang="sk-SK" sz="3600" dirty="0">
                <a:effectLst/>
                <a:latin typeface="Bahnschrift SemiBold SemiConden" panose="020B0502040204020203" pitchFamily="34" charset="0"/>
                <a:ea typeface="Yu Mincho" panose="02020400000000000000" pitchFamily="18" charset="-128"/>
              </a:rPr>
              <a:t> and </a:t>
            </a:r>
            <a:r>
              <a:rPr lang="sk-SK" sz="3600" dirty="0" err="1">
                <a:effectLst/>
                <a:latin typeface="Bahnschrift SemiBold SemiConden" panose="020B0502040204020203" pitchFamily="34" charset="0"/>
                <a:ea typeface="Yu Mincho" panose="02020400000000000000" pitchFamily="18" charset="-128"/>
              </a:rPr>
              <a:t>quality</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requirements</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for</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exporting</a:t>
            </a:r>
            <a:r>
              <a:rPr lang="sk-SK" sz="3600" dirty="0">
                <a:effectLst/>
                <a:latin typeface="Bahnschrift SemiBold SemiConden" panose="020B0502040204020203" pitchFamily="34" charset="0"/>
                <a:ea typeface="Yu Mincho" panose="02020400000000000000" pitchFamily="18" charset="-128"/>
              </a:rPr>
              <a:t> to </a:t>
            </a:r>
            <a:r>
              <a:rPr lang="sk-SK" sz="3600" dirty="0" err="1">
                <a:effectLst/>
                <a:latin typeface="Bahnschrift SemiBold SemiConden" panose="020B0502040204020203" pitchFamily="34" charset="0"/>
                <a:ea typeface="Yu Mincho" panose="02020400000000000000" pitchFamily="18" charset="-128"/>
              </a:rPr>
              <a:t>the</a:t>
            </a:r>
            <a:r>
              <a:rPr lang="sk-SK" sz="3600" dirty="0">
                <a:effectLst/>
                <a:latin typeface="Bahnschrift SemiBold SemiConden" panose="020B0502040204020203" pitchFamily="34" charset="0"/>
                <a:ea typeface="Yu Mincho" panose="02020400000000000000" pitchFamily="18" charset="-128"/>
              </a:rPr>
              <a:t> EU single </a:t>
            </a:r>
            <a:r>
              <a:rPr lang="sk-SK" sz="3600" dirty="0" err="1">
                <a:effectLst/>
                <a:latin typeface="Bahnschrift SemiBold SemiConden" panose="020B0502040204020203" pitchFamily="34" charset="0"/>
                <a:ea typeface="Yu Mincho" panose="02020400000000000000" pitchFamily="18" charset="-128"/>
              </a:rPr>
              <a:t>market</a:t>
            </a:r>
            <a:r>
              <a:rPr lang="sk-SK" sz="3600" dirty="0">
                <a:effectLst/>
                <a:latin typeface="Bahnschrift SemiBold SemiConden" panose="020B0502040204020203" pitchFamily="34" charset="0"/>
                <a:ea typeface="Yu Mincho" panose="02020400000000000000" pitchFamily="18" charset="-128"/>
              </a:rPr>
              <a:t>?</a:t>
            </a:r>
            <a:endParaRPr lang="sk-SK" sz="3600" dirty="0">
              <a:latin typeface="Bahnschrift SemiBold SemiConden" panose="020B0502040204020203" pitchFamily="34" charset="0"/>
              <a:ea typeface="Yu Mincho" panose="02020400000000000000" pitchFamily="18" charset="-128"/>
            </a:endParaRPr>
          </a:p>
        </p:txBody>
      </p:sp>
      <p:sp>
        <p:nvSpPr>
          <p:cNvPr id="3" name="Podnadpis 2">
            <a:extLst>
              <a:ext uri="{FF2B5EF4-FFF2-40B4-BE49-F238E27FC236}">
                <a16:creationId xmlns:a16="http://schemas.microsoft.com/office/drawing/2014/main" id="{6ED363E3-1548-4A1C-B9D1-D6A8A106BE02}"/>
              </a:ext>
            </a:extLst>
          </p:cNvPr>
          <p:cNvSpPr>
            <a:spLocks noGrp="1"/>
          </p:cNvSpPr>
          <p:nvPr>
            <p:ph type="subTitle" idx="1"/>
          </p:nvPr>
        </p:nvSpPr>
        <p:spPr>
          <a:xfrm>
            <a:off x="467544" y="1663601"/>
            <a:ext cx="8352928" cy="4556223"/>
          </a:xfrm>
        </p:spPr>
        <p:txBody>
          <a:bodyPr>
            <a:noAutofit/>
          </a:bodyPr>
          <a:lstStyle/>
          <a:p>
            <a:pPr algn="just"/>
            <a:r>
              <a:rPr lang="en-GB" sz="1800" b="1" u="sng"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Rules of Origin:</a:t>
            </a:r>
            <a:endParaRPr lang="sk-SK" sz="1800" b="1"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Goods are considered wholly obtained in Armenia if they are: </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(a) mineral products extracted from its soil;</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(b) vegetable/fruit products harvested there;</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(c) live animals born and raised there;</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(d) products from live animals raised there;</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(e) products obtained by hunting or fishing conducted there;</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(f) used articles collected there fit only for the recovery of raw materials, including used tyres fit only for re-treating or for use as waste; </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a:t>
            </a:r>
            <a:r>
              <a:rPr lang="en-GB" sz="1800" dirty="0">
                <a:solidFill>
                  <a:schemeClr val="tx1"/>
                </a:solidFill>
                <a:latin typeface="Bahnschrift SemiLight SemiConde" panose="020B0502040204020203" pitchFamily="34" charset="0"/>
                <a:ea typeface="Yu Mincho" panose="02020400000000000000" pitchFamily="18" charset="-128"/>
                <a:cs typeface="Calibri" panose="020F0502020204030204" pitchFamily="34" charset="0"/>
              </a:rPr>
              <a:t>g</a:t>
            </a:r>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 waste and scrap resulting from manufacturing operations conducted there;</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a:t>
            </a:r>
            <a:r>
              <a:rPr lang="en-GB" sz="1800" dirty="0">
                <a:solidFill>
                  <a:schemeClr val="tx1"/>
                </a:solidFill>
                <a:latin typeface="Bahnschrift SemiLight SemiConde" panose="020B0502040204020203" pitchFamily="34" charset="0"/>
                <a:ea typeface="Yu Mincho" panose="02020400000000000000" pitchFamily="18" charset="-128"/>
                <a:cs typeface="Calibri" panose="020F0502020204030204" pitchFamily="34" charset="0"/>
              </a:rPr>
              <a:t>h</a:t>
            </a:r>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 goods produced there exclusively from the products specified in points (a) to (g).”</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r>
              <a:rPr lang="en-US"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 </a:t>
            </a:r>
            <a:r>
              <a:rPr lang="en-GB" sz="1800" dirty="0">
                <a:solidFill>
                  <a:schemeClr val="tx1"/>
                </a:solidFill>
                <a:effectLst/>
                <a:latin typeface="Bahnschrift SemiLight SemiConde" panose="020B0502040204020203" pitchFamily="34" charset="0"/>
                <a:ea typeface="Yu Mincho" panose="02020400000000000000" pitchFamily="18" charset="-128"/>
              </a:rPr>
              <a:t> </a:t>
            </a:r>
            <a:endParaRPr lang="en-GB" sz="1600" dirty="0">
              <a:solidFill>
                <a:schemeClr val="tx1"/>
              </a:solidFill>
              <a:latin typeface="Bahnschrift SemiLight SemiConde" panose="020B0502040204020203" pitchFamily="34" charset="0"/>
            </a:endParaRPr>
          </a:p>
        </p:txBody>
      </p:sp>
      <p:pic>
        <p:nvPicPr>
          <p:cNvPr id="5" name="Zástupný objekt pre obsah 4">
            <a:extLst>
              <a:ext uri="{FF2B5EF4-FFF2-40B4-BE49-F238E27FC236}">
                <a16:creationId xmlns:a16="http://schemas.microsoft.com/office/drawing/2014/main" id="{321AB9DE-40AA-41E4-8FDA-34AC9E3071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
        <p:nvSpPr>
          <p:cNvPr id="6" name="Zástupný objekt pre číslo snímky 5">
            <a:extLst>
              <a:ext uri="{FF2B5EF4-FFF2-40B4-BE49-F238E27FC236}">
                <a16:creationId xmlns:a16="http://schemas.microsoft.com/office/drawing/2014/main" id="{7CA7B9F5-ADD1-4F5C-ABDA-6A2F5A89CFBA}"/>
              </a:ext>
            </a:extLst>
          </p:cNvPr>
          <p:cNvSpPr>
            <a:spLocks noGrp="1"/>
          </p:cNvSpPr>
          <p:nvPr>
            <p:ph type="sldNum" sz="quarter" idx="12"/>
          </p:nvPr>
        </p:nvSpPr>
        <p:spPr>
          <a:xfrm>
            <a:off x="6553200" y="6356350"/>
            <a:ext cx="2133600" cy="365125"/>
          </a:xfrm>
        </p:spPr>
        <p:txBody>
          <a:bodyPr/>
          <a:lstStyle/>
          <a:p>
            <a:fld id="{B4454109-921E-4389-BB64-5D153A4656D4}" type="slidenum">
              <a:rPr lang="sk-SK" smtClean="0"/>
              <a:t>19</a:t>
            </a:fld>
            <a:endParaRPr lang="sk-SK" dirty="0"/>
          </a:p>
        </p:txBody>
      </p:sp>
    </p:spTree>
    <p:extLst>
      <p:ext uri="{BB962C8B-B14F-4D97-AF65-F5344CB8AC3E}">
        <p14:creationId xmlns:p14="http://schemas.microsoft.com/office/powerpoint/2010/main" val="321806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6E6E6"/>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C57429-20C7-4389-92EB-D6E54E6ACC1B}"/>
              </a:ext>
            </a:extLst>
          </p:cNvPr>
          <p:cNvSpPr>
            <a:spLocks noGrp="1"/>
          </p:cNvSpPr>
          <p:nvPr>
            <p:ph type="title"/>
          </p:nvPr>
        </p:nvSpPr>
        <p:spPr/>
        <p:txBody>
          <a:bodyPr>
            <a:normAutofit/>
          </a:bodyPr>
          <a:lstStyle/>
          <a:p>
            <a:r>
              <a:rPr lang="sk-SK" sz="4000" b="1" dirty="0" err="1">
                <a:latin typeface="Bahnschrift SemiLight SemiConde" panose="020B0502040204020203" pitchFamily="34" charset="0"/>
              </a:rPr>
              <a:t>Structure</a:t>
            </a:r>
            <a:r>
              <a:rPr lang="sk-SK" sz="4000" b="1" dirty="0">
                <a:latin typeface="Bahnschrift SemiLight SemiConde" panose="020B0502040204020203" pitchFamily="34" charset="0"/>
              </a:rPr>
              <a:t> of </a:t>
            </a:r>
            <a:r>
              <a:rPr lang="sk-SK" sz="4000" b="1" dirty="0" err="1">
                <a:latin typeface="Bahnschrift SemiLight SemiConde" panose="020B0502040204020203" pitchFamily="34" charset="0"/>
              </a:rPr>
              <a:t>the</a:t>
            </a:r>
            <a:r>
              <a:rPr lang="sk-SK" sz="4000" b="1" dirty="0">
                <a:latin typeface="Bahnschrift SemiLight SemiConde" panose="020B0502040204020203" pitchFamily="34" charset="0"/>
              </a:rPr>
              <a:t> </a:t>
            </a:r>
            <a:r>
              <a:rPr lang="sk-SK" sz="4000" b="1" dirty="0" err="1">
                <a:latin typeface="Bahnschrift SemiLight SemiConde" panose="020B0502040204020203" pitchFamily="34" charset="0"/>
              </a:rPr>
              <a:t>Presentation</a:t>
            </a:r>
            <a:endParaRPr lang="sk-SK" sz="4000" b="1" dirty="0">
              <a:latin typeface="Bahnschrift SemiLight SemiConde" panose="020B0502040204020203" pitchFamily="34" charset="0"/>
            </a:endParaRPr>
          </a:p>
        </p:txBody>
      </p:sp>
      <p:sp>
        <p:nvSpPr>
          <p:cNvPr id="4" name="Zástupný objekt pre obsah 3">
            <a:extLst>
              <a:ext uri="{FF2B5EF4-FFF2-40B4-BE49-F238E27FC236}">
                <a16:creationId xmlns:a16="http://schemas.microsoft.com/office/drawing/2014/main" id="{88F9E119-5854-4137-A8A4-D00C4229BFA9}"/>
              </a:ext>
            </a:extLst>
          </p:cNvPr>
          <p:cNvSpPr>
            <a:spLocks noGrp="1"/>
          </p:cNvSpPr>
          <p:nvPr>
            <p:ph idx="1"/>
          </p:nvPr>
        </p:nvSpPr>
        <p:spPr>
          <a:xfrm>
            <a:off x="457200" y="1498699"/>
            <a:ext cx="8229600" cy="4769531"/>
          </a:xfrm>
        </p:spPr>
        <p:txBody>
          <a:bodyPr>
            <a:normAutofit/>
          </a:bodyPr>
          <a:lstStyle/>
          <a:p>
            <a:pPr marL="0" indent="0" algn="l">
              <a:buNone/>
            </a:pPr>
            <a:endParaRPr lang="sk-SK" sz="1800" b="0" i="0" u="none" strike="noStrike" baseline="0" dirty="0">
              <a:solidFill>
                <a:srgbClr val="000000"/>
              </a:solidFill>
              <a:latin typeface="Arial" panose="020B0604020202020204" pitchFamily="34" charset="0"/>
            </a:endParaRPr>
          </a:p>
          <a:p>
            <a:r>
              <a:rPr lang="en-US" sz="1800" b="0" i="0" u="none" strike="noStrike" baseline="0" dirty="0">
                <a:solidFill>
                  <a:srgbClr val="000000"/>
                </a:solidFill>
                <a:latin typeface="Bahnschrift SemiBold SemiConden" panose="020B0502040204020203" pitchFamily="34" charset="0"/>
              </a:rPr>
              <a:t> </a:t>
            </a:r>
            <a:r>
              <a:rPr lang="en-US" sz="2000" b="0" i="0" u="none" strike="noStrike" baseline="0" dirty="0">
                <a:solidFill>
                  <a:srgbClr val="000000"/>
                </a:solidFill>
                <a:latin typeface="Bahnschrift SemiBold SemiConden" panose="020B0502040204020203" pitchFamily="34" charset="0"/>
              </a:rPr>
              <a:t>How to export products to the EU? </a:t>
            </a:r>
            <a:endParaRPr lang="sk-SK" sz="2000" b="0" i="0" u="none" strike="noStrike" baseline="0" dirty="0">
              <a:solidFill>
                <a:srgbClr val="000000"/>
              </a:solidFill>
              <a:latin typeface="Bahnschrift SemiBold SemiConden" panose="020B0502040204020203" pitchFamily="34" charset="0"/>
            </a:endParaRPr>
          </a:p>
          <a:p>
            <a:pPr lvl="1"/>
            <a:r>
              <a:rPr lang="sk-SK" sz="1800" dirty="0">
                <a:solidFill>
                  <a:srgbClr val="000000"/>
                </a:solidFill>
                <a:latin typeface="Bahnschrift SemiBold SemiConden" panose="020B0502040204020203" pitchFamily="34" charset="0"/>
              </a:rPr>
              <a:t>EU – </a:t>
            </a:r>
            <a:r>
              <a:rPr lang="sk-SK" sz="1800" dirty="0" err="1">
                <a:solidFill>
                  <a:srgbClr val="000000"/>
                </a:solidFill>
                <a:latin typeface="Bahnschrift SemiBold SemiConden" panose="020B0502040204020203" pitchFamily="34" charset="0"/>
              </a:rPr>
              <a:t>Armenia</a:t>
            </a:r>
            <a:r>
              <a:rPr lang="sk-SK" sz="1800" dirty="0">
                <a:solidFill>
                  <a:srgbClr val="000000"/>
                </a:solidFill>
                <a:latin typeface="Bahnschrift SemiBold SemiConden" panose="020B0502040204020203" pitchFamily="34" charset="0"/>
              </a:rPr>
              <a:t> </a:t>
            </a:r>
            <a:r>
              <a:rPr lang="sk-SK" sz="1800" dirty="0" err="1">
                <a:solidFill>
                  <a:srgbClr val="000000"/>
                </a:solidFill>
                <a:latin typeface="Bahnschrift SemiBold SemiConden" panose="020B0502040204020203" pitchFamily="34" charset="0"/>
              </a:rPr>
              <a:t>Economic</a:t>
            </a:r>
            <a:r>
              <a:rPr lang="sk-SK" sz="1800" dirty="0">
                <a:solidFill>
                  <a:srgbClr val="000000"/>
                </a:solidFill>
                <a:latin typeface="Bahnschrift SemiBold SemiConden" panose="020B0502040204020203" pitchFamily="34" charset="0"/>
              </a:rPr>
              <a:t> </a:t>
            </a:r>
            <a:r>
              <a:rPr lang="sk-SK" sz="1800" dirty="0" err="1">
                <a:solidFill>
                  <a:srgbClr val="000000"/>
                </a:solidFill>
                <a:latin typeface="Bahnschrift SemiBold SemiConden" panose="020B0502040204020203" pitchFamily="34" charset="0"/>
              </a:rPr>
              <a:t>relations</a:t>
            </a:r>
            <a:endParaRPr lang="sk-SK" sz="1800" dirty="0">
              <a:solidFill>
                <a:srgbClr val="000000"/>
              </a:solidFill>
              <a:latin typeface="Bahnschrift SemiBold SemiConden" panose="020B0502040204020203" pitchFamily="34" charset="0"/>
            </a:endParaRPr>
          </a:p>
          <a:p>
            <a:pPr lvl="1"/>
            <a:r>
              <a:rPr lang="sk-SK" sz="1800" dirty="0">
                <a:solidFill>
                  <a:srgbClr val="000000"/>
                </a:solidFill>
                <a:latin typeface="Bahnschrift SemiBold SemiConden" panose="020B0502040204020203" pitchFamily="34" charset="0"/>
              </a:rPr>
              <a:t>What </a:t>
            </a:r>
            <a:r>
              <a:rPr lang="sk-SK" sz="1800" dirty="0" err="1">
                <a:solidFill>
                  <a:srgbClr val="000000"/>
                </a:solidFill>
                <a:latin typeface="Bahnschrift SemiBold SemiConden" panose="020B0502040204020203" pitchFamily="34" charset="0"/>
              </a:rPr>
              <a:t>is</a:t>
            </a:r>
            <a:r>
              <a:rPr lang="sk-SK" sz="1800" dirty="0">
                <a:solidFill>
                  <a:srgbClr val="000000"/>
                </a:solidFill>
                <a:latin typeface="Bahnschrift SemiBold SemiConden" panose="020B0502040204020203" pitchFamily="34" charset="0"/>
              </a:rPr>
              <a:t> </a:t>
            </a:r>
            <a:r>
              <a:rPr lang="sk-SK" sz="1800" dirty="0" err="1">
                <a:solidFill>
                  <a:srgbClr val="000000"/>
                </a:solidFill>
                <a:latin typeface="Bahnschrift SemiBold SemiConden" panose="020B0502040204020203" pitchFamily="34" charset="0"/>
              </a:rPr>
              <a:t>the</a:t>
            </a:r>
            <a:r>
              <a:rPr lang="sk-SK" sz="1800" dirty="0">
                <a:solidFill>
                  <a:srgbClr val="000000"/>
                </a:solidFill>
                <a:latin typeface="Bahnschrift SemiBold SemiConden" panose="020B0502040204020203" pitchFamily="34" charset="0"/>
              </a:rPr>
              <a:t> Single </a:t>
            </a:r>
            <a:r>
              <a:rPr lang="sk-SK" sz="1800" dirty="0" err="1">
                <a:solidFill>
                  <a:srgbClr val="000000"/>
                </a:solidFill>
                <a:latin typeface="Bahnschrift SemiBold SemiConden" panose="020B0502040204020203" pitchFamily="34" charset="0"/>
              </a:rPr>
              <a:t>European</a:t>
            </a:r>
            <a:r>
              <a:rPr lang="sk-SK" sz="1800" dirty="0">
                <a:solidFill>
                  <a:srgbClr val="000000"/>
                </a:solidFill>
                <a:latin typeface="Bahnschrift SemiBold SemiConden" panose="020B0502040204020203" pitchFamily="34" charset="0"/>
              </a:rPr>
              <a:t> </a:t>
            </a:r>
            <a:r>
              <a:rPr lang="sk-SK" sz="1800" dirty="0" err="1">
                <a:solidFill>
                  <a:srgbClr val="000000"/>
                </a:solidFill>
                <a:latin typeface="Bahnschrift SemiBold SemiConden" panose="020B0502040204020203" pitchFamily="34" charset="0"/>
              </a:rPr>
              <a:t>Market</a:t>
            </a:r>
            <a:r>
              <a:rPr lang="sk-SK" sz="1800" dirty="0">
                <a:solidFill>
                  <a:srgbClr val="000000"/>
                </a:solidFill>
                <a:latin typeface="Bahnschrift SemiBold SemiConden" panose="020B0502040204020203" pitchFamily="34" charset="0"/>
              </a:rPr>
              <a:t>?</a:t>
            </a:r>
          </a:p>
          <a:p>
            <a:pPr lvl="1"/>
            <a:r>
              <a:rPr lang="sk-SK" sz="1800" dirty="0">
                <a:solidFill>
                  <a:srgbClr val="000000"/>
                </a:solidFill>
                <a:latin typeface="Bahnschrift SemiBold SemiConden" panose="020B0502040204020203" pitchFamily="34" charset="0"/>
              </a:rPr>
              <a:t>What </a:t>
            </a:r>
            <a:r>
              <a:rPr lang="sk-SK" sz="1800" dirty="0" err="1">
                <a:solidFill>
                  <a:srgbClr val="000000"/>
                </a:solidFill>
                <a:latin typeface="Bahnschrift SemiBold SemiConden" panose="020B0502040204020203" pitchFamily="34" charset="0"/>
              </a:rPr>
              <a:t>the</a:t>
            </a:r>
            <a:r>
              <a:rPr lang="sk-SK" sz="1800" dirty="0">
                <a:solidFill>
                  <a:srgbClr val="000000"/>
                </a:solidFill>
                <a:latin typeface="Bahnschrift SemiBold SemiConden" panose="020B0502040204020203" pitchFamily="34" charset="0"/>
              </a:rPr>
              <a:t> EU </a:t>
            </a:r>
            <a:r>
              <a:rPr lang="sk-SK" sz="1800" dirty="0" err="1">
                <a:solidFill>
                  <a:srgbClr val="000000"/>
                </a:solidFill>
                <a:latin typeface="Bahnschrift SemiBold SemiConden" panose="020B0502040204020203" pitchFamily="34" charset="0"/>
              </a:rPr>
              <a:t>market</a:t>
            </a:r>
            <a:r>
              <a:rPr lang="sk-SK" sz="1800" dirty="0">
                <a:solidFill>
                  <a:srgbClr val="000000"/>
                </a:solidFill>
                <a:latin typeface="Bahnschrift SemiBold SemiConden" panose="020B0502040204020203" pitchFamily="34" charset="0"/>
              </a:rPr>
              <a:t> </a:t>
            </a:r>
            <a:r>
              <a:rPr lang="sk-SK" sz="1800" dirty="0" err="1">
                <a:solidFill>
                  <a:srgbClr val="000000"/>
                </a:solidFill>
                <a:latin typeface="Bahnschrift SemiBold SemiConden" panose="020B0502040204020203" pitchFamily="34" charset="0"/>
              </a:rPr>
              <a:t>is</a:t>
            </a:r>
            <a:r>
              <a:rPr lang="sk-SK" sz="1800" dirty="0">
                <a:solidFill>
                  <a:srgbClr val="000000"/>
                </a:solidFill>
                <a:latin typeface="Bahnschrift SemiBold SemiConden" panose="020B0502040204020203" pitchFamily="34" charset="0"/>
              </a:rPr>
              <a:t> </a:t>
            </a:r>
            <a:r>
              <a:rPr lang="sk-SK" sz="1800" dirty="0" err="1">
                <a:solidFill>
                  <a:srgbClr val="000000"/>
                </a:solidFill>
                <a:latin typeface="Bahnschrift SemiBold SemiConden" panose="020B0502040204020203" pitchFamily="34" charset="0"/>
              </a:rPr>
              <a:t>interested</a:t>
            </a:r>
            <a:r>
              <a:rPr lang="sk-SK" sz="1800" dirty="0">
                <a:solidFill>
                  <a:srgbClr val="000000"/>
                </a:solidFill>
                <a:latin typeface="Bahnschrift SemiBold SemiConden" panose="020B0502040204020203" pitchFamily="34" charset="0"/>
              </a:rPr>
              <a:t> in and </a:t>
            </a:r>
            <a:r>
              <a:rPr lang="sk-SK" sz="1800" dirty="0" err="1">
                <a:solidFill>
                  <a:srgbClr val="000000"/>
                </a:solidFill>
                <a:latin typeface="Bahnschrift SemiBold SemiConden" panose="020B0502040204020203" pitchFamily="34" charset="0"/>
              </a:rPr>
              <a:t>Armenia</a:t>
            </a:r>
            <a:r>
              <a:rPr lang="sk-SK" sz="1800" dirty="0">
                <a:solidFill>
                  <a:srgbClr val="000000"/>
                </a:solidFill>
                <a:latin typeface="Bahnschrift SemiBold SemiConden" panose="020B0502040204020203" pitchFamily="34" charset="0"/>
              </a:rPr>
              <a:t> </a:t>
            </a:r>
            <a:r>
              <a:rPr lang="sk-SK" sz="1800" dirty="0" err="1">
                <a:solidFill>
                  <a:srgbClr val="000000"/>
                </a:solidFill>
                <a:latin typeface="Bahnschrift SemiBold SemiConden" panose="020B0502040204020203" pitchFamily="34" charset="0"/>
              </a:rPr>
              <a:t>is</a:t>
            </a:r>
            <a:r>
              <a:rPr lang="sk-SK" sz="1800" dirty="0">
                <a:solidFill>
                  <a:srgbClr val="000000"/>
                </a:solidFill>
                <a:latin typeface="Bahnschrift SemiBold SemiConden" panose="020B0502040204020203" pitchFamily="34" charset="0"/>
              </a:rPr>
              <a:t> </a:t>
            </a:r>
            <a:r>
              <a:rPr lang="sk-SK" sz="1800" dirty="0" err="1">
                <a:solidFill>
                  <a:srgbClr val="000000"/>
                </a:solidFill>
                <a:latin typeface="Bahnschrift SemiBold SemiConden" panose="020B0502040204020203" pitchFamily="34" charset="0"/>
              </a:rPr>
              <a:t>producing</a:t>
            </a:r>
            <a:r>
              <a:rPr lang="sk-SK" sz="1800" dirty="0">
                <a:solidFill>
                  <a:srgbClr val="000000"/>
                </a:solidFill>
                <a:latin typeface="Bahnschrift SemiBold SemiConden" panose="020B0502040204020203" pitchFamily="34" charset="0"/>
              </a:rPr>
              <a:t>?</a:t>
            </a:r>
          </a:p>
          <a:p>
            <a:pPr lvl="1"/>
            <a:r>
              <a:rPr lang="sk-SK" sz="1800" dirty="0">
                <a:effectLst/>
                <a:latin typeface="Bahnschrift SemiBold SemiConden" panose="020B0502040204020203" pitchFamily="34" charset="0"/>
                <a:ea typeface="Yu Mincho" panose="02020400000000000000" pitchFamily="18" charset="-128"/>
              </a:rPr>
              <a:t>What are </a:t>
            </a:r>
            <a:r>
              <a:rPr lang="sk-SK" sz="1800" dirty="0" err="1">
                <a:effectLst/>
                <a:latin typeface="Bahnschrift SemiBold SemiConden" panose="020B0502040204020203" pitchFamily="34" charset="0"/>
                <a:ea typeface="Yu Mincho" panose="02020400000000000000" pitchFamily="18" charset="-128"/>
              </a:rPr>
              <a:t>the</a:t>
            </a:r>
            <a:r>
              <a:rPr lang="sk-SK" sz="1800" dirty="0">
                <a:effectLst/>
                <a:latin typeface="Bahnschrift SemiBold SemiConden" panose="020B0502040204020203" pitchFamily="34" charset="0"/>
                <a:ea typeface="Yu Mincho" panose="02020400000000000000" pitchFamily="18" charset="-128"/>
              </a:rPr>
              <a:t> </a:t>
            </a:r>
            <a:r>
              <a:rPr lang="sk-SK" sz="1800" dirty="0" err="1">
                <a:effectLst/>
                <a:latin typeface="Bahnschrift SemiBold SemiConden" panose="020B0502040204020203" pitchFamily="34" charset="0"/>
                <a:ea typeface="Yu Mincho" panose="02020400000000000000" pitchFamily="18" charset="-128"/>
              </a:rPr>
              <a:t>existing</a:t>
            </a:r>
            <a:r>
              <a:rPr lang="sk-SK" sz="1800" dirty="0">
                <a:effectLst/>
                <a:latin typeface="Bahnschrift SemiBold SemiConden" panose="020B0502040204020203" pitchFamily="34" charset="0"/>
                <a:ea typeface="Yu Mincho" panose="02020400000000000000" pitchFamily="18" charset="-128"/>
              </a:rPr>
              <a:t> </a:t>
            </a:r>
            <a:r>
              <a:rPr lang="sk-SK" sz="1800" dirty="0" err="1">
                <a:effectLst/>
                <a:latin typeface="Bahnschrift SemiBold SemiConden" panose="020B0502040204020203" pitchFamily="34" charset="0"/>
                <a:ea typeface="Yu Mincho" panose="02020400000000000000" pitchFamily="18" charset="-128"/>
              </a:rPr>
              <a:t>barriers</a:t>
            </a:r>
            <a:r>
              <a:rPr lang="sk-SK" sz="1800" dirty="0">
                <a:effectLst/>
                <a:latin typeface="Bahnschrift SemiBold SemiConden" panose="020B0502040204020203" pitchFamily="34" charset="0"/>
                <a:ea typeface="Yu Mincho" panose="02020400000000000000" pitchFamily="18" charset="-128"/>
              </a:rPr>
              <a:t> </a:t>
            </a:r>
            <a:r>
              <a:rPr lang="sk-SK" sz="1800" dirty="0" err="1">
                <a:effectLst/>
                <a:latin typeface="Bahnschrift SemiBold SemiConden" panose="020B0502040204020203" pitchFamily="34" charset="0"/>
                <a:ea typeface="Yu Mincho" panose="02020400000000000000" pitchFamily="18" charset="-128"/>
              </a:rPr>
              <a:t>for</a:t>
            </a:r>
            <a:r>
              <a:rPr lang="sk-SK" sz="1800" dirty="0">
                <a:effectLst/>
                <a:latin typeface="Bahnschrift SemiBold SemiConden" panose="020B0502040204020203" pitchFamily="34" charset="0"/>
                <a:ea typeface="Yu Mincho" panose="02020400000000000000" pitchFamily="18" charset="-128"/>
              </a:rPr>
              <a:t> </a:t>
            </a:r>
            <a:r>
              <a:rPr lang="sk-SK" sz="1800" dirty="0" err="1">
                <a:effectLst/>
                <a:latin typeface="Bahnschrift SemiBold SemiConden" panose="020B0502040204020203" pitchFamily="34" charset="0"/>
                <a:ea typeface="Yu Mincho" panose="02020400000000000000" pitchFamily="18" charset="-128"/>
              </a:rPr>
              <a:t>accessing</a:t>
            </a:r>
            <a:r>
              <a:rPr lang="sk-SK" sz="1800" dirty="0">
                <a:effectLst/>
                <a:latin typeface="Bahnschrift SemiBold SemiConden" panose="020B0502040204020203" pitchFamily="34" charset="0"/>
                <a:ea typeface="Yu Mincho" panose="02020400000000000000" pitchFamily="18" charset="-128"/>
              </a:rPr>
              <a:t> </a:t>
            </a:r>
            <a:r>
              <a:rPr lang="sk-SK" sz="1800" dirty="0" err="1">
                <a:effectLst/>
                <a:latin typeface="Bahnschrift SemiBold SemiConden" panose="020B0502040204020203" pitchFamily="34" charset="0"/>
                <a:ea typeface="Yu Mincho" panose="02020400000000000000" pitchFamily="18" charset="-128"/>
              </a:rPr>
              <a:t>the</a:t>
            </a:r>
            <a:r>
              <a:rPr lang="sk-SK" sz="1800" dirty="0">
                <a:effectLst/>
                <a:latin typeface="Bahnschrift SemiBold SemiConden" panose="020B0502040204020203" pitchFamily="34" charset="0"/>
                <a:ea typeface="Yu Mincho" panose="02020400000000000000" pitchFamily="18" charset="-128"/>
              </a:rPr>
              <a:t> EU single </a:t>
            </a:r>
            <a:r>
              <a:rPr lang="sk-SK" sz="1800" dirty="0" err="1">
                <a:effectLst/>
                <a:latin typeface="Bahnschrift SemiBold SemiConden" panose="020B0502040204020203" pitchFamily="34" charset="0"/>
                <a:ea typeface="Yu Mincho" panose="02020400000000000000" pitchFamily="18" charset="-128"/>
              </a:rPr>
              <a:t>market</a:t>
            </a:r>
            <a:r>
              <a:rPr lang="sk-SK" sz="1800" dirty="0">
                <a:effectLst/>
                <a:latin typeface="Bahnschrift SemiBold SemiConden" panose="020B0502040204020203" pitchFamily="34" charset="0"/>
                <a:ea typeface="Yu Mincho" panose="02020400000000000000" pitchFamily="18" charset="-128"/>
              </a:rPr>
              <a:t> </a:t>
            </a:r>
            <a:r>
              <a:rPr lang="sk-SK" sz="1800" dirty="0" err="1">
                <a:effectLst/>
                <a:latin typeface="Bahnschrift SemiBold SemiConden" panose="020B0502040204020203" pitchFamily="34" charset="0"/>
                <a:ea typeface="Yu Mincho" panose="02020400000000000000" pitchFamily="18" charset="-128"/>
              </a:rPr>
              <a:t>for</a:t>
            </a:r>
            <a:r>
              <a:rPr lang="sk-SK" sz="1800" dirty="0">
                <a:effectLst/>
                <a:latin typeface="Bahnschrift SemiBold SemiConden" panose="020B0502040204020203" pitchFamily="34" charset="0"/>
                <a:ea typeface="Yu Mincho" panose="02020400000000000000" pitchFamily="18" charset="-128"/>
              </a:rPr>
              <a:t> </a:t>
            </a:r>
            <a:r>
              <a:rPr lang="sk-SK" sz="1800" dirty="0" err="1">
                <a:effectLst/>
                <a:latin typeface="Bahnschrift SemiBold SemiConden" panose="020B0502040204020203" pitchFamily="34" charset="0"/>
                <a:ea typeface="Yu Mincho" panose="02020400000000000000" pitchFamily="18" charset="-128"/>
              </a:rPr>
              <a:t>Armenian</a:t>
            </a:r>
            <a:r>
              <a:rPr lang="sk-SK" sz="1800" dirty="0">
                <a:effectLst/>
                <a:latin typeface="Bahnschrift SemiBold SemiConden" panose="020B0502040204020203" pitchFamily="34" charset="0"/>
                <a:ea typeface="Yu Mincho" panose="02020400000000000000" pitchFamily="18" charset="-128"/>
              </a:rPr>
              <a:t> </a:t>
            </a:r>
            <a:r>
              <a:rPr lang="sk-SK" sz="1800" dirty="0" err="1">
                <a:effectLst/>
                <a:latin typeface="Bahnschrift SemiBold SemiConden" panose="020B0502040204020203" pitchFamily="34" charset="0"/>
                <a:ea typeface="Yu Mincho" panose="02020400000000000000" pitchFamily="18" charset="-128"/>
              </a:rPr>
              <a:t>SMEs</a:t>
            </a:r>
            <a:r>
              <a:rPr lang="sk-SK" sz="1800" dirty="0">
                <a:effectLst/>
                <a:latin typeface="Bahnschrift SemiBold SemiConden" panose="020B0502040204020203" pitchFamily="34" charset="0"/>
                <a:ea typeface="Yu Mincho" panose="02020400000000000000" pitchFamily="18" charset="-128"/>
              </a:rPr>
              <a:t>?</a:t>
            </a:r>
          </a:p>
          <a:p>
            <a:pPr lvl="1"/>
            <a:r>
              <a:rPr lang="sk-SK" sz="1800" dirty="0">
                <a:effectLst/>
                <a:latin typeface="Bahnschrift SemiBold SemiConden" panose="020B0502040204020203" pitchFamily="34" charset="0"/>
                <a:ea typeface="Yu Mincho" panose="02020400000000000000" pitchFamily="18" charset="-128"/>
              </a:rPr>
              <a:t>What are </a:t>
            </a:r>
            <a:r>
              <a:rPr lang="sk-SK" sz="1800" dirty="0" err="1">
                <a:effectLst/>
                <a:latin typeface="Bahnschrift SemiBold SemiConden" panose="020B0502040204020203" pitchFamily="34" charset="0"/>
                <a:ea typeface="Yu Mincho" panose="02020400000000000000" pitchFamily="18" charset="-128"/>
              </a:rPr>
              <a:t>the</a:t>
            </a:r>
            <a:r>
              <a:rPr lang="sk-SK" sz="1800" dirty="0">
                <a:effectLst/>
                <a:latin typeface="Bahnschrift SemiBold SemiConden" panose="020B0502040204020203" pitchFamily="34" charset="0"/>
                <a:ea typeface="Yu Mincho" panose="02020400000000000000" pitchFamily="18" charset="-128"/>
              </a:rPr>
              <a:t> </a:t>
            </a:r>
            <a:r>
              <a:rPr lang="sk-SK" sz="1800" dirty="0" err="1">
                <a:effectLst/>
                <a:latin typeface="Bahnschrift SemiBold SemiConden" panose="020B0502040204020203" pitchFamily="34" charset="0"/>
                <a:ea typeface="Yu Mincho" panose="02020400000000000000" pitchFamily="18" charset="-128"/>
              </a:rPr>
              <a:t>general</a:t>
            </a:r>
            <a:r>
              <a:rPr lang="sk-SK" sz="1800" dirty="0">
                <a:effectLst/>
                <a:latin typeface="Bahnschrift SemiBold SemiConden" panose="020B0502040204020203" pitchFamily="34" charset="0"/>
                <a:ea typeface="Yu Mincho" panose="02020400000000000000" pitchFamily="18" charset="-128"/>
              </a:rPr>
              <a:t> </a:t>
            </a:r>
            <a:r>
              <a:rPr lang="sk-SK" sz="1800" dirty="0" err="1">
                <a:effectLst/>
                <a:latin typeface="Bahnschrift SemiBold SemiConden" panose="020B0502040204020203" pitchFamily="34" charset="0"/>
                <a:ea typeface="Yu Mincho" panose="02020400000000000000" pitchFamily="18" charset="-128"/>
              </a:rPr>
              <a:t>standards</a:t>
            </a:r>
            <a:r>
              <a:rPr lang="sk-SK" sz="1800" dirty="0">
                <a:effectLst/>
                <a:latin typeface="Bahnschrift SemiBold SemiConden" panose="020B0502040204020203" pitchFamily="34" charset="0"/>
                <a:ea typeface="Yu Mincho" panose="02020400000000000000" pitchFamily="18" charset="-128"/>
              </a:rPr>
              <a:t> and </a:t>
            </a:r>
            <a:r>
              <a:rPr lang="sk-SK" sz="1800" dirty="0" err="1">
                <a:effectLst/>
                <a:latin typeface="Bahnschrift SemiBold SemiConden" panose="020B0502040204020203" pitchFamily="34" charset="0"/>
                <a:ea typeface="Yu Mincho" panose="02020400000000000000" pitchFamily="18" charset="-128"/>
              </a:rPr>
              <a:t>quality</a:t>
            </a:r>
            <a:r>
              <a:rPr lang="sk-SK" sz="1800" dirty="0">
                <a:effectLst/>
                <a:latin typeface="Bahnschrift SemiBold SemiConden" panose="020B0502040204020203" pitchFamily="34" charset="0"/>
                <a:ea typeface="Yu Mincho" panose="02020400000000000000" pitchFamily="18" charset="-128"/>
              </a:rPr>
              <a:t> </a:t>
            </a:r>
            <a:r>
              <a:rPr lang="sk-SK" sz="1800" dirty="0" err="1">
                <a:effectLst/>
                <a:latin typeface="Bahnschrift SemiBold SemiConden" panose="020B0502040204020203" pitchFamily="34" charset="0"/>
                <a:ea typeface="Yu Mincho" panose="02020400000000000000" pitchFamily="18" charset="-128"/>
              </a:rPr>
              <a:t>requirements</a:t>
            </a:r>
            <a:r>
              <a:rPr lang="sk-SK" sz="1800" dirty="0">
                <a:effectLst/>
                <a:latin typeface="Bahnschrift SemiBold SemiConden" panose="020B0502040204020203" pitchFamily="34" charset="0"/>
                <a:ea typeface="Yu Mincho" panose="02020400000000000000" pitchFamily="18" charset="-128"/>
              </a:rPr>
              <a:t> </a:t>
            </a:r>
            <a:r>
              <a:rPr lang="sk-SK" sz="1800" dirty="0" err="1">
                <a:effectLst/>
                <a:latin typeface="Bahnschrift SemiBold SemiConden" panose="020B0502040204020203" pitchFamily="34" charset="0"/>
                <a:ea typeface="Yu Mincho" panose="02020400000000000000" pitchFamily="18" charset="-128"/>
              </a:rPr>
              <a:t>for</a:t>
            </a:r>
            <a:r>
              <a:rPr lang="sk-SK" sz="1800" dirty="0">
                <a:effectLst/>
                <a:latin typeface="Bahnschrift SemiBold SemiConden" panose="020B0502040204020203" pitchFamily="34" charset="0"/>
                <a:ea typeface="Yu Mincho" panose="02020400000000000000" pitchFamily="18" charset="-128"/>
              </a:rPr>
              <a:t> </a:t>
            </a:r>
            <a:r>
              <a:rPr lang="sk-SK" sz="1800" dirty="0" err="1">
                <a:effectLst/>
                <a:latin typeface="Bahnschrift SemiBold SemiConden" panose="020B0502040204020203" pitchFamily="34" charset="0"/>
                <a:ea typeface="Yu Mincho" panose="02020400000000000000" pitchFamily="18" charset="-128"/>
              </a:rPr>
              <a:t>exporting</a:t>
            </a:r>
            <a:r>
              <a:rPr lang="sk-SK" sz="1800" dirty="0">
                <a:effectLst/>
                <a:latin typeface="Bahnschrift SemiBold SemiConden" panose="020B0502040204020203" pitchFamily="34" charset="0"/>
                <a:ea typeface="Yu Mincho" panose="02020400000000000000" pitchFamily="18" charset="-128"/>
              </a:rPr>
              <a:t> to </a:t>
            </a:r>
            <a:r>
              <a:rPr lang="sk-SK" sz="1800" dirty="0" err="1">
                <a:effectLst/>
                <a:latin typeface="Bahnschrift SemiBold SemiConden" panose="020B0502040204020203" pitchFamily="34" charset="0"/>
                <a:ea typeface="Yu Mincho" panose="02020400000000000000" pitchFamily="18" charset="-128"/>
              </a:rPr>
              <a:t>the</a:t>
            </a:r>
            <a:r>
              <a:rPr lang="sk-SK" sz="1800" dirty="0">
                <a:effectLst/>
                <a:latin typeface="Bahnschrift SemiBold SemiConden" panose="020B0502040204020203" pitchFamily="34" charset="0"/>
                <a:ea typeface="Yu Mincho" panose="02020400000000000000" pitchFamily="18" charset="-128"/>
              </a:rPr>
              <a:t> EU single </a:t>
            </a:r>
            <a:r>
              <a:rPr lang="sk-SK" sz="1800" dirty="0" err="1">
                <a:effectLst/>
                <a:latin typeface="Bahnschrift SemiBold SemiConden" panose="020B0502040204020203" pitchFamily="34" charset="0"/>
                <a:ea typeface="Yu Mincho" panose="02020400000000000000" pitchFamily="18" charset="-128"/>
              </a:rPr>
              <a:t>market</a:t>
            </a:r>
            <a:r>
              <a:rPr lang="sk-SK" sz="1800" dirty="0">
                <a:effectLst/>
                <a:latin typeface="Bahnschrift SemiBold SemiConden" panose="020B0502040204020203" pitchFamily="34" charset="0"/>
                <a:ea typeface="Yu Mincho" panose="02020400000000000000" pitchFamily="18" charset="-128"/>
              </a:rPr>
              <a:t>?</a:t>
            </a:r>
            <a:endParaRPr lang="sk-SK" sz="1800" dirty="0">
              <a:latin typeface="Bahnschrift SemiBold SemiConden" panose="020B0502040204020203" pitchFamily="34" charset="0"/>
              <a:ea typeface="Yu Mincho" panose="02020400000000000000" pitchFamily="18" charset="-128"/>
            </a:endParaRPr>
          </a:p>
          <a:p>
            <a:pPr lvl="1"/>
            <a:r>
              <a:rPr lang="sk-SK" sz="1800" dirty="0">
                <a:effectLst/>
                <a:latin typeface="Bahnschrift SemiBold SemiConden" panose="020B0502040204020203" pitchFamily="34" charset="0"/>
                <a:ea typeface="Yu Mincho" panose="02020400000000000000" pitchFamily="18" charset="-128"/>
              </a:rPr>
              <a:t>What are </a:t>
            </a:r>
            <a:r>
              <a:rPr lang="sk-SK" sz="1800" dirty="0" err="1">
                <a:effectLst/>
                <a:latin typeface="Bahnschrift SemiBold SemiConden" panose="020B0502040204020203" pitchFamily="34" charset="0"/>
                <a:ea typeface="Yu Mincho" panose="02020400000000000000" pitchFamily="18" charset="-128"/>
              </a:rPr>
              <a:t>potential</a:t>
            </a:r>
            <a:r>
              <a:rPr lang="sk-SK" sz="1800" dirty="0">
                <a:effectLst/>
                <a:latin typeface="Bahnschrift SemiBold SemiConden" panose="020B0502040204020203" pitchFamily="34" charset="0"/>
                <a:ea typeface="Yu Mincho" panose="02020400000000000000" pitchFamily="18" charset="-128"/>
              </a:rPr>
              <a:t> </a:t>
            </a:r>
            <a:r>
              <a:rPr lang="sk-SK" sz="1800" dirty="0" err="1">
                <a:effectLst/>
                <a:latin typeface="Bahnschrift SemiBold SemiConden" panose="020B0502040204020203" pitchFamily="34" charset="0"/>
                <a:ea typeface="Yu Mincho" panose="02020400000000000000" pitchFamily="18" charset="-128"/>
              </a:rPr>
              <a:t>strategies</a:t>
            </a:r>
            <a:r>
              <a:rPr lang="sk-SK" sz="1800" dirty="0">
                <a:effectLst/>
                <a:latin typeface="Bahnschrift SemiBold SemiConden" panose="020B0502040204020203" pitchFamily="34" charset="0"/>
                <a:ea typeface="Yu Mincho" panose="02020400000000000000" pitchFamily="18" charset="-128"/>
              </a:rPr>
              <a:t> </a:t>
            </a:r>
            <a:r>
              <a:rPr lang="sk-SK" sz="1800" dirty="0" err="1">
                <a:effectLst/>
                <a:latin typeface="Bahnschrift SemiBold SemiConden" panose="020B0502040204020203" pitchFamily="34" charset="0"/>
                <a:ea typeface="Yu Mincho" panose="02020400000000000000" pitchFamily="18" charset="-128"/>
              </a:rPr>
              <a:t>for</a:t>
            </a:r>
            <a:r>
              <a:rPr lang="sk-SK" sz="1800" dirty="0">
                <a:effectLst/>
                <a:latin typeface="Bahnschrift SemiBold SemiConden" panose="020B0502040204020203" pitchFamily="34" charset="0"/>
                <a:ea typeface="Yu Mincho" panose="02020400000000000000" pitchFamily="18" charset="-128"/>
              </a:rPr>
              <a:t> </a:t>
            </a:r>
            <a:r>
              <a:rPr lang="sk-SK" sz="1800" dirty="0" err="1">
                <a:effectLst/>
                <a:latin typeface="Bahnschrift SemiBold SemiConden" panose="020B0502040204020203" pitchFamily="34" charset="0"/>
                <a:ea typeface="Yu Mincho" panose="02020400000000000000" pitchFamily="18" charset="-128"/>
              </a:rPr>
              <a:t>success</a:t>
            </a:r>
            <a:r>
              <a:rPr lang="sk-SK" sz="1800" dirty="0">
                <a:effectLst/>
                <a:latin typeface="Bahnschrift SemiBold SemiConden" panose="020B0502040204020203" pitchFamily="34" charset="0"/>
                <a:ea typeface="Yu Mincho" panose="02020400000000000000" pitchFamily="18" charset="-128"/>
              </a:rPr>
              <a:t> in </a:t>
            </a:r>
            <a:r>
              <a:rPr lang="sk-SK" sz="1800" dirty="0" err="1">
                <a:effectLst/>
                <a:latin typeface="Bahnschrift SemiBold SemiConden" panose="020B0502040204020203" pitchFamily="34" charset="0"/>
                <a:ea typeface="Yu Mincho" panose="02020400000000000000" pitchFamily="18" charset="-128"/>
              </a:rPr>
              <a:t>the</a:t>
            </a:r>
            <a:r>
              <a:rPr lang="sk-SK" sz="1800" dirty="0">
                <a:effectLst/>
                <a:latin typeface="Bahnschrift SemiBold SemiConden" panose="020B0502040204020203" pitchFamily="34" charset="0"/>
                <a:ea typeface="Yu Mincho" panose="02020400000000000000" pitchFamily="18" charset="-128"/>
              </a:rPr>
              <a:t> EU single </a:t>
            </a:r>
            <a:r>
              <a:rPr lang="sk-SK" sz="1800" dirty="0" err="1">
                <a:effectLst/>
                <a:latin typeface="Bahnschrift SemiBold SemiConden" panose="020B0502040204020203" pitchFamily="34" charset="0"/>
                <a:ea typeface="Yu Mincho" panose="02020400000000000000" pitchFamily="18" charset="-128"/>
              </a:rPr>
              <a:t>market</a:t>
            </a:r>
            <a:r>
              <a:rPr lang="sk-SK" sz="1800" dirty="0">
                <a:effectLst/>
                <a:latin typeface="Bahnschrift SemiBold SemiConden" panose="020B0502040204020203" pitchFamily="34" charset="0"/>
                <a:ea typeface="Yu Mincho" panose="02020400000000000000" pitchFamily="18" charset="-128"/>
              </a:rPr>
              <a:t>?</a:t>
            </a:r>
            <a:endParaRPr lang="sk-SK" sz="1800" b="0" i="0" u="none" strike="noStrike" baseline="0" dirty="0">
              <a:solidFill>
                <a:srgbClr val="000000"/>
              </a:solidFill>
              <a:latin typeface="Bahnschrift SemiBold SemiConden" panose="020B0502040204020203" pitchFamily="34" charset="0"/>
            </a:endParaRPr>
          </a:p>
          <a:p>
            <a:r>
              <a:rPr lang="en-US" sz="1800" b="0" i="0" u="none" strike="noStrike" baseline="0" dirty="0">
                <a:solidFill>
                  <a:srgbClr val="000000"/>
                </a:solidFill>
                <a:latin typeface="Bahnschrift SemiBold SemiConden" panose="020B0502040204020203" pitchFamily="34" charset="0"/>
              </a:rPr>
              <a:t> </a:t>
            </a:r>
            <a:r>
              <a:rPr lang="en-US" sz="2000" b="0" i="0" u="none" strike="noStrike" baseline="0" dirty="0">
                <a:solidFill>
                  <a:srgbClr val="000000"/>
                </a:solidFill>
                <a:latin typeface="Bahnschrift SemiBold SemiConden" panose="020B0502040204020203" pitchFamily="34" charset="0"/>
              </a:rPr>
              <a:t>How to find business partners in the EU? </a:t>
            </a:r>
            <a:r>
              <a:rPr lang="en-US" sz="1800" b="0" i="0" u="none" strike="noStrike" baseline="0" dirty="0">
                <a:solidFill>
                  <a:srgbClr val="000000"/>
                </a:solidFill>
                <a:latin typeface="Bahnschrift SemiBold SemiConden" panose="020B0502040204020203" pitchFamily="34" charset="0"/>
              </a:rPr>
              <a:t>	</a:t>
            </a:r>
            <a:endParaRPr lang="sk-SK" sz="1800" b="0" i="0" u="none" strike="noStrike" baseline="0" dirty="0">
              <a:solidFill>
                <a:srgbClr val="000000"/>
              </a:solidFill>
              <a:latin typeface="Bahnschrift SemiBold SemiConden" panose="020B0502040204020203" pitchFamily="34" charset="0"/>
            </a:endParaRPr>
          </a:p>
          <a:p>
            <a:pPr lvl="1"/>
            <a:r>
              <a:rPr lang="sk-SK" sz="1800" dirty="0">
                <a:effectLst/>
                <a:latin typeface="Bahnschrift SemiBold SemiConden" panose="020B0502040204020203" pitchFamily="34" charset="0"/>
                <a:ea typeface="Yu Mincho" panose="02020400000000000000" pitchFamily="18" charset="-128"/>
              </a:rPr>
              <a:t>Necessary </a:t>
            </a:r>
            <a:r>
              <a:rPr lang="sk-SK" sz="1800" dirty="0" err="1">
                <a:effectLst/>
                <a:latin typeface="Bahnschrift SemiBold SemiConden" panose="020B0502040204020203" pitchFamily="34" charset="0"/>
                <a:ea typeface="Yu Mincho" panose="02020400000000000000" pitchFamily="18" charset="-128"/>
              </a:rPr>
              <a:t>practical</a:t>
            </a:r>
            <a:r>
              <a:rPr lang="sk-SK" sz="1800" dirty="0">
                <a:effectLst/>
                <a:latin typeface="Bahnschrift SemiBold SemiConden" panose="020B0502040204020203" pitchFamily="34" charset="0"/>
                <a:ea typeface="Yu Mincho" panose="02020400000000000000" pitchFamily="18" charset="-128"/>
              </a:rPr>
              <a:t> </a:t>
            </a:r>
            <a:r>
              <a:rPr lang="sk-SK" sz="1800" dirty="0" err="1">
                <a:effectLst/>
                <a:latin typeface="Bahnschrift SemiBold SemiConden" panose="020B0502040204020203" pitchFamily="34" charset="0"/>
                <a:ea typeface="Yu Mincho" panose="02020400000000000000" pitchFamily="18" charset="-128"/>
              </a:rPr>
              <a:t>steps</a:t>
            </a:r>
            <a:r>
              <a:rPr lang="sk-SK" sz="1800" dirty="0">
                <a:effectLst/>
                <a:latin typeface="Bahnschrift SemiBold SemiConden" panose="020B0502040204020203" pitchFamily="34" charset="0"/>
                <a:ea typeface="Yu Mincho" panose="02020400000000000000" pitchFamily="18" charset="-128"/>
              </a:rPr>
              <a:t> </a:t>
            </a:r>
            <a:r>
              <a:rPr lang="sk-SK" sz="1800" dirty="0" err="1">
                <a:effectLst/>
                <a:latin typeface="Bahnschrift SemiBold SemiConden" panose="020B0502040204020203" pitchFamily="34" charset="0"/>
                <a:ea typeface="Yu Mincho" panose="02020400000000000000" pitchFamily="18" charset="-128"/>
              </a:rPr>
              <a:t>for</a:t>
            </a:r>
            <a:r>
              <a:rPr lang="sk-SK" sz="1800" dirty="0">
                <a:effectLst/>
                <a:latin typeface="Bahnschrift SemiBold SemiConden" panose="020B0502040204020203" pitchFamily="34" charset="0"/>
                <a:ea typeface="Yu Mincho" panose="02020400000000000000" pitchFamily="18" charset="-128"/>
              </a:rPr>
              <a:t> </a:t>
            </a:r>
            <a:r>
              <a:rPr lang="sk-SK" sz="1800" dirty="0" err="1">
                <a:effectLst/>
                <a:latin typeface="Bahnschrift SemiBold SemiConden" panose="020B0502040204020203" pitchFamily="34" charset="0"/>
                <a:ea typeface="Yu Mincho" panose="02020400000000000000" pitchFamily="18" charset="-128"/>
              </a:rPr>
              <a:t>exporting</a:t>
            </a:r>
            <a:r>
              <a:rPr lang="sk-SK" sz="1800" dirty="0">
                <a:effectLst/>
                <a:latin typeface="Bahnschrift SemiBold SemiConden" panose="020B0502040204020203" pitchFamily="34" charset="0"/>
                <a:ea typeface="Yu Mincho" panose="02020400000000000000" pitchFamily="18" charset="-128"/>
              </a:rPr>
              <a:t> to </a:t>
            </a:r>
            <a:r>
              <a:rPr lang="sk-SK" sz="1800" dirty="0" err="1">
                <a:effectLst/>
                <a:latin typeface="Bahnschrift SemiBold SemiConden" panose="020B0502040204020203" pitchFamily="34" charset="0"/>
                <a:ea typeface="Yu Mincho" panose="02020400000000000000" pitchFamily="18" charset="-128"/>
              </a:rPr>
              <a:t>the</a:t>
            </a:r>
            <a:r>
              <a:rPr lang="sk-SK" sz="1800" dirty="0">
                <a:effectLst/>
                <a:latin typeface="Bahnschrift SemiBold SemiConden" panose="020B0502040204020203" pitchFamily="34" charset="0"/>
                <a:ea typeface="Yu Mincho" panose="02020400000000000000" pitchFamily="18" charset="-128"/>
              </a:rPr>
              <a:t> EU</a:t>
            </a:r>
            <a:endParaRPr lang="en-US" sz="1400" i="0" u="none" strike="noStrike" baseline="0" dirty="0">
              <a:solidFill>
                <a:srgbClr val="000000"/>
              </a:solidFill>
              <a:latin typeface="Bahnschrift SemiBold SemiConden" panose="020B0502040204020203" pitchFamily="34" charset="0"/>
            </a:endParaRPr>
          </a:p>
          <a:p>
            <a:pPr marL="0" indent="0">
              <a:spcBef>
                <a:spcPts val="600"/>
              </a:spcBef>
              <a:buNone/>
            </a:pPr>
            <a:endParaRPr lang="en-GB" sz="3500" b="1" dirty="0">
              <a:latin typeface="Bahnschrift SemiLight SemiConde" panose="020B0502040204020203" pitchFamily="34" charset="0"/>
            </a:endParaRPr>
          </a:p>
          <a:p>
            <a:pPr marL="0" indent="0">
              <a:spcBef>
                <a:spcPts val="600"/>
              </a:spcBef>
              <a:buNone/>
            </a:pPr>
            <a:endParaRPr lang="en-GB" b="1" dirty="0">
              <a:latin typeface="Bahnschrift SemiLight SemiConde" panose="020B0502040204020203" pitchFamily="34" charset="0"/>
            </a:endParaRPr>
          </a:p>
        </p:txBody>
      </p:sp>
      <p:pic>
        <p:nvPicPr>
          <p:cNvPr id="6" name="Zástupný objekt pre obsah 4">
            <a:extLst>
              <a:ext uri="{FF2B5EF4-FFF2-40B4-BE49-F238E27FC236}">
                <a16:creationId xmlns:a16="http://schemas.microsoft.com/office/drawing/2014/main" id="{B193AA09-19BE-4573-AFD5-80D62FF96D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
        <p:nvSpPr>
          <p:cNvPr id="7" name="Zástupný objekt pre číslo snímky 5">
            <a:extLst>
              <a:ext uri="{FF2B5EF4-FFF2-40B4-BE49-F238E27FC236}">
                <a16:creationId xmlns:a16="http://schemas.microsoft.com/office/drawing/2014/main" id="{E8F25817-B263-4860-B1EB-0AD3562CD694}"/>
              </a:ext>
            </a:extLst>
          </p:cNvPr>
          <p:cNvSpPr>
            <a:spLocks noGrp="1"/>
          </p:cNvSpPr>
          <p:nvPr>
            <p:ph type="sldNum" sz="quarter" idx="12"/>
          </p:nvPr>
        </p:nvSpPr>
        <p:spPr>
          <a:xfrm>
            <a:off x="6553200" y="6356350"/>
            <a:ext cx="2133600" cy="365125"/>
          </a:xfrm>
        </p:spPr>
        <p:txBody>
          <a:bodyPr/>
          <a:lstStyle/>
          <a:p>
            <a:fld id="{B4454109-921E-4389-BB64-5D153A4656D4}" type="slidenum">
              <a:rPr lang="sk-SK" smtClean="0"/>
              <a:t>2</a:t>
            </a:fld>
            <a:endParaRPr lang="sk-SK" dirty="0"/>
          </a:p>
        </p:txBody>
      </p:sp>
    </p:spTree>
    <p:extLst>
      <p:ext uri="{BB962C8B-B14F-4D97-AF65-F5344CB8AC3E}">
        <p14:creationId xmlns:p14="http://schemas.microsoft.com/office/powerpoint/2010/main" val="10390049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skuska pozadie.jpg">
            <a:extLst>
              <a:ext uri="{FF2B5EF4-FFF2-40B4-BE49-F238E27FC236}">
                <a16:creationId xmlns:a16="http://schemas.microsoft.com/office/drawing/2014/main" id="{71DA8BE5-3B7C-4E8C-A793-6E82FBC70A4E}"/>
              </a:ext>
            </a:extLst>
          </p:cNvPr>
          <p:cNvPicPr>
            <a:picLocks noChangeAspect="1"/>
          </p:cNvPicPr>
          <p:nvPr/>
        </p:nvPicPr>
        <p:blipFill>
          <a:blip r:embed="rId2" cstate="print">
            <a:alphaModFix amt="20000"/>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757C33A0-5444-420A-9A3F-8CDB7DF55BC3}"/>
              </a:ext>
            </a:extLst>
          </p:cNvPr>
          <p:cNvSpPr>
            <a:spLocks noGrp="1"/>
          </p:cNvSpPr>
          <p:nvPr>
            <p:ph type="ctrTitle"/>
          </p:nvPr>
        </p:nvSpPr>
        <p:spPr>
          <a:xfrm>
            <a:off x="107504" y="26534"/>
            <a:ext cx="7772400" cy="1470025"/>
          </a:xfrm>
        </p:spPr>
        <p:txBody>
          <a:bodyPr>
            <a:noAutofit/>
          </a:bodyPr>
          <a:lstStyle/>
          <a:p>
            <a:pPr lvl="1" algn="ctr"/>
            <a:r>
              <a:rPr lang="sk-SK" sz="3600" dirty="0">
                <a:effectLst/>
                <a:latin typeface="Bahnschrift SemiBold SemiConden" panose="020B0502040204020203" pitchFamily="34" charset="0"/>
                <a:ea typeface="Yu Mincho" panose="02020400000000000000" pitchFamily="18" charset="-128"/>
              </a:rPr>
              <a:t>What are </a:t>
            </a:r>
            <a:r>
              <a:rPr lang="sk-SK" sz="3600" dirty="0" err="1">
                <a:effectLst/>
                <a:latin typeface="Bahnschrift SemiBold SemiConden" panose="020B0502040204020203" pitchFamily="34" charset="0"/>
                <a:ea typeface="Yu Mincho" panose="02020400000000000000" pitchFamily="18" charset="-128"/>
              </a:rPr>
              <a:t>the</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general</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standards</a:t>
            </a:r>
            <a:r>
              <a:rPr lang="sk-SK" sz="3600" dirty="0">
                <a:effectLst/>
                <a:latin typeface="Bahnschrift SemiBold SemiConden" panose="020B0502040204020203" pitchFamily="34" charset="0"/>
                <a:ea typeface="Yu Mincho" panose="02020400000000000000" pitchFamily="18" charset="-128"/>
              </a:rPr>
              <a:t> and </a:t>
            </a:r>
            <a:r>
              <a:rPr lang="sk-SK" sz="3600" dirty="0" err="1">
                <a:effectLst/>
                <a:latin typeface="Bahnschrift SemiBold SemiConden" panose="020B0502040204020203" pitchFamily="34" charset="0"/>
                <a:ea typeface="Yu Mincho" panose="02020400000000000000" pitchFamily="18" charset="-128"/>
              </a:rPr>
              <a:t>quality</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requirements</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for</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exporting</a:t>
            </a:r>
            <a:r>
              <a:rPr lang="sk-SK" sz="3600" dirty="0">
                <a:effectLst/>
                <a:latin typeface="Bahnschrift SemiBold SemiConden" panose="020B0502040204020203" pitchFamily="34" charset="0"/>
                <a:ea typeface="Yu Mincho" panose="02020400000000000000" pitchFamily="18" charset="-128"/>
              </a:rPr>
              <a:t> to </a:t>
            </a:r>
            <a:r>
              <a:rPr lang="sk-SK" sz="3600" dirty="0" err="1">
                <a:effectLst/>
                <a:latin typeface="Bahnschrift SemiBold SemiConden" panose="020B0502040204020203" pitchFamily="34" charset="0"/>
                <a:ea typeface="Yu Mincho" panose="02020400000000000000" pitchFamily="18" charset="-128"/>
              </a:rPr>
              <a:t>the</a:t>
            </a:r>
            <a:r>
              <a:rPr lang="sk-SK" sz="3600" dirty="0">
                <a:effectLst/>
                <a:latin typeface="Bahnschrift SemiBold SemiConden" panose="020B0502040204020203" pitchFamily="34" charset="0"/>
                <a:ea typeface="Yu Mincho" panose="02020400000000000000" pitchFamily="18" charset="-128"/>
              </a:rPr>
              <a:t> EU single </a:t>
            </a:r>
            <a:r>
              <a:rPr lang="sk-SK" sz="3600" dirty="0" err="1">
                <a:effectLst/>
                <a:latin typeface="Bahnschrift SemiBold SemiConden" panose="020B0502040204020203" pitchFamily="34" charset="0"/>
                <a:ea typeface="Yu Mincho" panose="02020400000000000000" pitchFamily="18" charset="-128"/>
              </a:rPr>
              <a:t>market</a:t>
            </a:r>
            <a:r>
              <a:rPr lang="sk-SK" sz="3600" dirty="0">
                <a:effectLst/>
                <a:latin typeface="Bahnschrift SemiBold SemiConden" panose="020B0502040204020203" pitchFamily="34" charset="0"/>
                <a:ea typeface="Yu Mincho" panose="02020400000000000000" pitchFamily="18" charset="-128"/>
              </a:rPr>
              <a:t>?</a:t>
            </a:r>
            <a:endParaRPr lang="sk-SK" sz="3600" dirty="0">
              <a:latin typeface="Bahnschrift SemiBold SemiConden" panose="020B0502040204020203" pitchFamily="34" charset="0"/>
              <a:ea typeface="Yu Mincho" panose="02020400000000000000" pitchFamily="18" charset="-128"/>
            </a:endParaRPr>
          </a:p>
        </p:txBody>
      </p:sp>
      <p:sp>
        <p:nvSpPr>
          <p:cNvPr id="3" name="Podnadpis 2">
            <a:extLst>
              <a:ext uri="{FF2B5EF4-FFF2-40B4-BE49-F238E27FC236}">
                <a16:creationId xmlns:a16="http://schemas.microsoft.com/office/drawing/2014/main" id="{6ED363E3-1548-4A1C-B9D1-D6A8A106BE02}"/>
              </a:ext>
            </a:extLst>
          </p:cNvPr>
          <p:cNvSpPr>
            <a:spLocks noGrp="1"/>
          </p:cNvSpPr>
          <p:nvPr>
            <p:ph type="subTitle" idx="1"/>
          </p:nvPr>
        </p:nvSpPr>
        <p:spPr>
          <a:xfrm>
            <a:off x="467544" y="1663601"/>
            <a:ext cx="8352928" cy="4556223"/>
          </a:xfrm>
        </p:spPr>
        <p:txBody>
          <a:bodyPr>
            <a:noAutofit/>
          </a:bodyPr>
          <a:lstStyle/>
          <a:p>
            <a:pPr algn="just"/>
            <a:r>
              <a:rPr lang="en-GB" sz="1800" b="1" u="sng"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Rules of Origin:</a:t>
            </a:r>
            <a:endParaRPr lang="en-GB" sz="1800" b="1" u="sng" dirty="0">
              <a:solidFill>
                <a:schemeClr val="tx1"/>
              </a:solidFill>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The following relatively minor forms of processing are considered insufficient for the purposes of conferring the status of Armenian origin:</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(a) preserving operations to ensure that the products remain in good condition during transport and storage; </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(b) breaking-up and assembly of packages; </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(c) washing, cleaning; removal of dust, oxide, oil, paint or other coverings; </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(d) ironing or pressing of textiles; </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(e) simple painting and polishing operations; </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(f) husking, partial or total bleaching, polishing, and glazing of cereals and rice; </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(g) operations to colour sugar or form sugar lumps; </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(h) peeling, stoning and shelling, of fruits, nuts and vegetables; </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a:t>
            </a:r>
            <a:r>
              <a:rPr lang="en-GB" sz="1800" dirty="0" err="1">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i</a:t>
            </a:r>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 sharpening, simple grinding, or simple cutting;</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p:txBody>
      </p:sp>
      <p:pic>
        <p:nvPicPr>
          <p:cNvPr id="5" name="Zástupný objekt pre obsah 4">
            <a:extLst>
              <a:ext uri="{FF2B5EF4-FFF2-40B4-BE49-F238E27FC236}">
                <a16:creationId xmlns:a16="http://schemas.microsoft.com/office/drawing/2014/main" id="{321AB9DE-40AA-41E4-8FDA-34AC9E3071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
        <p:nvSpPr>
          <p:cNvPr id="6" name="Zástupný objekt pre číslo snímky 5">
            <a:extLst>
              <a:ext uri="{FF2B5EF4-FFF2-40B4-BE49-F238E27FC236}">
                <a16:creationId xmlns:a16="http://schemas.microsoft.com/office/drawing/2014/main" id="{7CA7B9F5-ADD1-4F5C-ABDA-6A2F5A89CFBA}"/>
              </a:ext>
            </a:extLst>
          </p:cNvPr>
          <p:cNvSpPr>
            <a:spLocks noGrp="1"/>
          </p:cNvSpPr>
          <p:nvPr>
            <p:ph type="sldNum" sz="quarter" idx="12"/>
          </p:nvPr>
        </p:nvSpPr>
        <p:spPr>
          <a:xfrm>
            <a:off x="6553200" y="6356350"/>
            <a:ext cx="2133600" cy="365125"/>
          </a:xfrm>
        </p:spPr>
        <p:txBody>
          <a:bodyPr/>
          <a:lstStyle/>
          <a:p>
            <a:fld id="{B4454109-921E-4389-BB64-5D153A4656D4}" type="slidenum">
              <a:rPr lang="sk-SK" smtClean="0"/>
              <a:t>20</a:t>
            </a:fld>
            <a:endParaRPr lang="sk-SK" dirty="0"/>
          </a:p>
        </p:txBody>
      </p:sp>
    </p:spTree>
    <p:extLst>
      <p:ext uri="{BB962C8B-B14F-4D97-AF65-F5344CB8AC3E}">
        <p14:creationId xmlns:p14="http://schemas.microsoft.com/office/powerpoint/2010/main" val="32091649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skuska pozadie.jpg">
            <a:extLst>
              <a:ext uri="{FF2B5EF4-FFF2-40B4-BE49-F238E27FC236}">
                <a16:creationId xmlns:a16="http://schemas.microsoft.com/office/drawing/2014/main" id="{71DA8BE5-3B7C-4E8C-A793-6E82FBC70A4E}"/>
              </a:ext>
            </a:extLst>
          </p:cNvPr>
          <p:cNvPicPr>
            <a:picLocks noChangeAspect="1"/>
          </p:cNvPicPr>
          <p:nvPr/>
        </p:nvPicPr>
        <p:blipFill>
          <a:blip r:embed="rId2" cstate="print">
            <a:alphaModFix amt="20000"/>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757C33A0-5444-420A-9A3F-8CDB7DF55BC3}"/>
              </a:ext>
            </a:extLst>
          </p:cNvPr>
          <p:cNvSpPr>
            <a:spLocks noGrp="1"/>
          </p:cNvSpPr>
          <p:nvPr>
            <p:ph type="ctrTitle"/>
          </p:nvPr>
        </p:nvSpPr>
        <p:spPr>
          <a:xfrm>
            <a:off x="107504" y="26534"/>
            <a:ext cx="7772400" cy="1470025"/>
          </a:xfrm>
        </p:spPr>
        <p:txBody>
          <a:bodyPr>
            <a:noAutofit/>
          </a:bodyPr>
          <a:lstStyle/>
          <a:p>
            <a:pPr lvl="1" algn="ctr"/>
            <a:r>
              <a:rPr lang="sk-SK" sz="3600" dirty="0">
                <a:effectLst/>
                <a:latin typeface="Bahnschrift SemiBold SemiConden" panose="020B0502040204020203" pitchFamily="34" charset="0"/>
                <a:ea typeface="Yu Mincho" panose="02020400000000000000" pitchFamily="18" charset="-128"/>
              </a:rPr>
              <a:t>What are </a:t>
            </a:r>
            <a:r>
              <a:rPr lang="sk-SK" sz="3600" dirty="0" err="1">
                <a:effectLst/>
                <a:latin typeface="Bahnschrift SemiBold SemiConden" panose="020B0502040204020203" pitchFamily="34" charset="0"/>
                <a:ea typeface="Yu Mincho" panose="02020400000000000000" pitchFamily="18" charset="-128"/>
              </a:rPr>
              <a:t>the</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general</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standards</a:t>
            </a:r>
            <a:r>
              <a:rPr lang="sk-SK" sz="3600" dirty="0">
                <a:effectLst/>
                <a:latin typeface="Bahnschrift SemiBold SemiConden" panose="020B0502040204020203" pitchFamily="34" charset="0"/>
                <a:ea typeface="Yu Mincho" panose="02020400000000000000" pitchFamily="18" charset="-128"/>
              </a:rPr>
              <a:t> and </a:t>
            </a:r>
            <a:r>
              <a:rPr lang="sk-SK" sz="3600" dirty="0" err="1">
                <a:effectLst/>
                <a:latin typeface="Bahnschrift SemiBold SemiConden" panose="020B0502040204020203" pitchFamily="34" charset="0"/>
                <a:ea typeface="Yu Mincho" panose="02020400000000000000" pitchFamily="18" charset="-128"/>
              </a:rPr>
              <a:t>quality</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requirements</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for</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exporting</a:t>
            </a:r>
            <a:r>
              <a:rPr lang="sk-SK" sz="3600" dirty="0">
                <a:effectLst/>
                <a:latin typeface="Bahnschrift SemiBold SemiConden" panose="020B0502040204020203" pitchFamily="34" charset="0"/>
                <a:ea typeface="Yu Mincho" panose="02020400000000000000" pitchFamily="18" charset="-128"/>
              </a:rPr>
              <a:t> to </a:t>
            </a:r>
            <a:r>
              <a:rPr lang="sk-SK" sz="3600" dirty="0" err="1">
                <a:effectLst/>
                <a:latin typeface="Bahnschrift SemiBold SemiConden" panose="020B0502040204020203" pitchFamily="34" charset="0"/>
                <a:ea typeface="Yu Mincho" panose="02020400000000000000" pitchFamily="18" charset="-128"/>
              </a:rPr>
              <a:t>the</a:t>
            </a:r>
            <a:r>
              <a:rPr lang="sk-SK" sz="3600" dirty="0">
                <a:effectLst/>
                <a:latin typeface="Bahnschrift SemiBold SemiConden" panose="020B0502040204020203" pitchFamily="34" charset="0"/>
                <a:ea typeface="Yu Mincho" panose="02020400000000000000" pitchFamily="18" charset="-128"/>
              </a:rPr>
              <a:t> EU single </a:t>
            </a:r>
            <a:r>
              <a:rPr lang="sk-SK" sz="3600" dirty="0" err="1">
                <a:effectLst/>
                <a:latin typeface="Bahnschrift SemiBold SemiConden" panose="020B0502040204020203" pitchFamily="34" charset="0"/>
                <a:ea typeface="Yu Mincho" panose="02020400000000000000" pitchFamily="18" charset="-128"/>
              </a:rPr>
              <a:t>market</a:t>
            </a:r>
            <a:r>
              <a:rPr lang="sk-SK" sz="3600" dirty="0">
                <a:effectLst/>
                <a:latin typeface="Bahnschrift SemiBold SemiConden" panose="020B0502040204020203" pitchFamily="34" charset="0"/>
                <a:ea typeface="Yu Mincho" panose="02020400000000000000" pitchFamily="18" charset="-128"/>
              </a:rPr>
              <a:t>?</a:t>
            </a:r>
            <a:endParaRPr lang="sk-SK" sz="3600" dirty="0">
              <a:latin typeface="Bahnschrift SemiBold SemiConden" panose="020B0502040204020203" pitchFamily="34" charset="0"/>
              <a:ea typeface="Yu Mincho" panose="02020400000000000000" pitchFamily="18" charset="-128"/>
            </a:endParaRPr>
          </a:p>
        </p:txBody>
      </p:sp>
      <p:sp>
        <p:nvSpPr>
          <p:cNvPr id="3" name="Podnadpis 2">
            <a:extLst>
              <a:ext uri="{FF2B5EF4-FFF2-40B4-BE49-F238E27FC236}">
                <a16:creationId xmlns:a16="http://schemas.microsoft.com/office/drawing/2014/main" id="{6ED363E3-1548-4A1C-B9D1-D6A8A106BE02}"/>
              </a:ext>
            </a:extLst>
          </p:cNvPr>
          <p:cNvSpPr>
            <a:spLocks noGrp="1"/>
          </p:cNvSpPr>
          <p:nvPr>
            <p:ph type="subTitle" idx="1"/>
          </p:nvPr>
        </p:nvSpPr>
        <p:spPr>
          <a:xfrm>
            <a:off x="467544" y="1663601"/>
            <a:ext cx="8352928" cy="4556223"/>
          </a:xfrm>
        </p:spPr>
        <p:txBody>
          <a:bodyPr>
            <a:noAutofit/>
          </a:bodyPr>
          <a:lstStyle/>
          <a:p>
            <a:pPr algn="just"/>
            <a:r>
              <a:rPr lang="en-GB" sz="1800" b="1" u="sng"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Rules of Origin:</a:t>
            </a:r>
            <a:endParaRPr lang="en-GB" sz="1800" b="1" u="sng" dirty="0">
              <a:solidFill>
                <a:schemeClr val="tx1"/>
              </a:solidFill>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 (j) sifting, screening, sorting, classifying, grading, matching; (including the making-up of sets of articles); </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(k) simple placing in bottles, cans, flasks, bags, cases, boxes, fixing on cards or boards, and all other simple packaging operations; </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(l) affixing or printing marks, labels, logos and other like distinguishing signs on products or their packaging; (m) simple mixing of products, whether or not of different kinds;</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(n) mixing of sugar with any material; </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(o) simple assembly of parts of articles to constitute a complete article or disassembly of products into parts; </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(p) a combination of two or more operations specified in points (a) to (o); </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(q) slaughter of animals.</a:t>
            </a:r>
          </a:p>
          <a:p>
            <a:pPr algn="just"/>
            <a:endParaRPr lang="en-GB" sz="1800" dirty="0">
              <a:solidFill>
                <a:schemeClr val="tx1"/>
              </a:solidFill>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600" b="1" dirty="0">
                <a:solidFill>
                  <a:schemeClr val="tx1"/>
                </a:solidFill>
                <a:latin typeface="Bahnschrift SemiLight SemiConde" panose="020B0502040204020203" pitchFamily="34" charset="0"/>
                <a:ea typeface="Yu Mincho" panose="02020400000000000000" pitchFamily="18" charset="-128"/>
              </a:rPr>
              <a:t>Declaration of Origin </a:t>
            </a:r>
            <a:r>
              <a:rPr lang="en-GB" sz="1600" b="1" dirty="0">
                <a:solidFill>
                  <a:schemeClr val="tx1"/>
                </a:solidFill>
                <a:latin typeface="Bahnschrift SemiLight SemiConde" panose="020B0502040204020203" pitchFamily="34" charset="0"/>
                <a:ea typeface="Yu Mincho" panose="02020400000000000000" pitchFamily="18" charset="-128"/>
                <a:cs typeface="Calibri" panose="020F0502020204030204" pitchFamily="34" charset="0"/>
              </a:rPr>
              <a:t> </a:t>
            </a:r>
            <a:r>
              <a:rPr lang="en-GB" sz="1600" dirty="0">
                <a:solidFill>
                  <a:schemeClr val="tx1"/>
                </a:solidFill>
                <a:latin typeface="Bahnschrift SemiLight SemiConde" panose="020B0502040204020203" pitchFamily="34" charset="0"/>
                <a:ea typeface="Yu Mincho" panose="02020400000000000000" pitchFamily="18" charset="-128"/>
                <a:cs typeface="Calibri" panose="020F0502020204030204" pitchFamily="34" charset="0"/>
              </a:rPr>
              <a:t>- by the Armenian Revenue </a:t>
            </a:r>
            <a:r>
              <a:rPr lang="en-GB" sz="1600" dirty="0" err="1">
                <a:solidFill>
                  <a:schemeClr val="tx1"/>
                </a:solidFill>
                <a:latin typeface="Bahnschrift SemiLight SemiConde" panose="020B0502040204020203" pitchFamily="34" charset="0"/>
                <a:ea typeface="Yu Mincho" panose="02020400000000000000" pitchFamily="18" charset="-128"/>
                <a:cs typeface="Calibri" panose="020F0502020204030204" pitchFamily="34" charset="0"/>
              </a:rPr>
              <a:t>Committe</a:t>
            </a:r>
            <a:endParaRPr lang="sk-SK" sz="1600" dirty="0">
              <a:solidFill>
                <a:schemeClr val="tx1"/>
              </a:solidFill>
              <a:latin typeface="Bahnschrift SemiLight SemiConde" panose="020B0502040204020203" pitchFamily="34" charset="0"/>
              <a:ea typeface="Yu Mincho" panose="02020400000000000000" pitchFamily="18" charset="-128"/>
              <a:cs typeface="Calibri" panose="020F0502020204030204" pitchFamily="34" charset="0"/>
            </a:endParaRPr>
          </a:p>
          <a:p>
            <a:pPr algn="just"/>
            <a:endParaRPr lang="en-GB" sz="1600" dirty="0">
              <a:solidFill>
                <a:schemeClr val="tx1"/>
              </a:solidFill>
              <a:latin typeface="Bahnschrift SemiLight SemiConde" panose="020B0502040204020203" pitchFamily="34" charset="0"/>
            </a:endParaRPr>
          </a:p>
        </p:txBody>
      </p:sp>
      <p:pic>
        <p:nvPicPr>
          <p:cNvPr id="5" name="Zástupný objekt pre obsah 4">
            <a:extLst>
              <a:ext uri="{FF2B5EF4-FFF2-40B4-BE49-F238E27FC236}">
                <a16:creationId xmlns:a16="http://schemas.microsoft.com/office/drawing/2014/main" id="{321AB9DE-40AA-41E4-8FDA-34AC9E3071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
        <p:nvSpPr>
          <p:cNvPr id="6" name="Zástupný objekt pre číslo snímky 5">
            <a:extLst>
              <a:ext uri="{FF2B5EF4-FFF2-40B4-BE49-F238E27FC236}">
                <a16:creationId xmlns:a16="http://schemas.microsoft.com/office/drawing/2014/main" id="{7CA7B9F5-ADD1-4F5C-ABDA-6A2F5A89CFBA}"/>
              </a:ext>
            </a:extLst>
          </p:cNvPr>
          <p:cNvSpPr>
            <a:spLocks noGrp="1"/>
          </p:cNvSpPr>
          <p:nvPr>
            <p:ph type="sldNum" sz="quarter" idx="12"/>
          </p:nvPr>
        </p:nvSpPr>
        <p:spPr>
          <a:xfrm>
            <a:off x="6553200" y="6356350"/>
            <a:ext cx="2133600" cy="365125"/>
          </a:xfrm>
        </p:spPr>
        <p:txBody>
          <a:bodyPr/>
          <a:lstStyle/>
          <a:p>
            <a:fld id="{B4454109-921E-4389-BB64-5D153A4656D4}" type="slidenum">
              <a:rPr lang="sk-SK" smtClean="0"/>
              <a:t>21</a:t>
            </a:fld>
            <a:endParaRPr lang="sk-SK" dirty="0"/>
          </a:p>
        </p:txBody>
      </p:sp>
    </p:spTree>
    <p:extLst>
      <p:ext uri="{BB962C8B-B14F-4D97-AF65-F5344CB8AC3E}">
        <p14:creationId xmlns:p14="http://schemas.microsoft.com/office/powerpoint/2010/main" val="20247841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skuska pozadie.jpg">
            <a:extLst>
              <a:ext uri="{FF2B5EF4-FFF2-40B4-BE49-F238E27FC236}">
                <a16:creationId xmlns:a16="http://schemas.microsoft.com/office/drawing/2014/main" id="{71DA8BE5-3B7C-4E8C-A793-6E82FBC70A4E}"/>
              </a:ext>
            </a:extLst>
          </p:cNvPr>
          <p:cNvPicPr>
            <a:picLocks noChangeAspect="1"/>
          </p:cNvPicPr>
          <p:nvPr/>
        </p:nvPicPr>
        <p:blipFill>
          <a:blip r:embed="rId2" cstate="print">
            <a:alphaModFix amt="20000"/>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757C33A0-5444-420A-9A3F-8CDB7DF55BC3}"/>
              </a:ext>
            </a:extLst>
          </p:cNvPr>
          <p:cNvSpPr>
            <a:spLocks noGrp="1"/>
          </p:cNvSpPr>
          <p:nvPr>
            <p:ph type="ctrTitle"/>
          </p:nvPr>
        </p:nvSpPr>
        <p:spPr>
          <a:xfrm>
            <a:off x="107504" y="26534"/>
            <a:ext cx="7772400" cy="1470025"/>
          </a:xfrm>
        </p:spPr>
        <p:txBody>
          <a:bodyPr>
            <a:noAutofit/>
          </a:bodyPr>
          <a:lstStyle/>
          <a:p>
            <a:pPr lvl="1" algn="ctr"/>
            <a:r>
              <a:rPr lang="sk-SK" sz="3600" dirty="0">
                <a:effectLst/>
                <a:latin typeface="Bahnschrift SemiBold SemiConden" panose="020B0502040204020203" pitchFamily="34" charset="0"/>
                <a:ea typeface="Yu Mincho" panose="02020400000000000000" pitchFamily="18" charset="-128"/>
              </a:rPr>
              <a:t>What are </a:t>
            </a:r>
            <a:r>
              <a:rPr lang="sk-SK" sz="3600" dirty="0" err="1">
                <a:effectLst/>
                <a:latin typeface="Bahnschrift SemiBold SemiConden" panose="020B0502040204020203" pitchFamily="34" charset="0"/>
                <a:ea typeface="Yu Mincho" panose="02020400000000000000" pitchFamily="18" charset="-128"/>
              </a:rPr>
              <a:t>the</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general</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standards</a:t>
            </a:r>
            <a:r>
              <a:rPr lang="sk-SK" sz="3600" dirty="0">
                <a:effectLst/>
                <a:latin typeface="Bahnschrift SemiBold SemiConden" panose="020B0502040204020203" pitchFamily="34" charset="0"/>
                <a:ea typeface="Yu Mincho" panose="02020400000000000000" pitchFamily="18" charset="-128"/>
              </a:rPr>
              <a:t> and </a:t>
            </a:r>
            <a:r>
              <a:rPr lang="sk-SK" sz="3600" dirty="0" err="1">
                <a:effectLst/>
                <a:latin typeface="Bahnschrift SemiBold SemiConden" panose="020B0502040204020203" pitchFamily="34" charset="0"/>
                <a:ea typeface="Yu Mincho" panose="02020400000000000000" pitchFamily="18" charset="-128"/>
              </a:rPr>
              <a:t>quality</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requirements</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for</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exporting</a:t>
            </a:r>
            <a:r>
              <a:rPr lang="sk-SK" sz="3600" dirty="0">
                <a:effectLst/>
                <a:latin typeface="Bahnschrift SemiBold SemiConden" panose="020B0502040204020203" pitchFamily="34" charset="0"/>
                <a:ea typeface="Yu Mincho" panose="02020400000000000000" pitchFamily="18" charset="-128"/>
              </a:rPr>
              <a:t> to </a:t>
            </a:r>
            <a:r>
              <a:rPr lang="sk-SK" sz="3600" dirty="0" err="1">
                <a:effectLst/>
                <a:latin typeface="Bahnschrift SemiBold SemiConden" panose="020B0502040204020203" pitchFamily="34" charset="0"/>
                <a:ea typeface="Yu Mincho" panose="02020400000000000000" pitchFamily="18" charset="-128"/>
              </a:rPr>
              <a:t>the</a:t>
            </a:r>
            <a:r>
              <a:rPr lang="sk-SK" sz="3600" dirty="0">
                <a:effectLst/>
                <a:latin typeface="Bahnschrift SemiBold SemiConden" panose="020B0502040204020203" pitchFamily="34" charset="0"/>
                <a:ea typeface="Yu Mincho" panose="02020400000000000000" pitchFamily="18" charset="-128"/>
              </a:rPr>
              <a:t> EU single </a:t>
            </a:r>
            <a:r>
              <a:rPr lang="sk-SK" sz="3600" dirty="0" err="1">
                <a:effectLst/>
                <a:latin typeface="Bahnschrift SemiBold SemiConden" panose="020B0502040204020203" pitchFamily="34" charset="0"/>
                <a:ea typeface="Yu Mincho" panose="02020400000000000000" pitchFamily="18" charset="-128"/>
              </a:rPr>
              <a:t>market</a:t>
            </a:r>
            <a:r>
              <a:rPr lang="sk-SK" sz="3600" dirty="0">
                <a:effectLst/>
                <a:latin typeface="Bahnschrift SemiBold SemiConden" panose="020B0502040204020203" pitchFamily="34" charset="0"/>
                <a:ea typeface="Yu Mincho" panose="02020400000000000000" pitchFamily="18" charset="-128"/>
              </a:rPr>
              <a:t>?</a:t>
            </a:r>
            <a:endParaRPr lang="sk-SK" sz="3600" dirty="0">
              <a:latin typeface="Bahnschrift SemiBold SemiConden" panose="020B0502040204020203" pitchFamily="34" charset="0"/>
              <a:ea typeface="Yu Mincho" panose="02020400000000000000" pitchFamily="18" charset="-128"/>
            </a:endParaRPr>
          </a:p>
        </p:txBody>
      </p:sp>
      <p:sp>
        <p:nvSpPr>
          <p:cNvPr id="3" name="Podnadpis 2">
            <a:extLst>
              <a:ext uri="{FF2B5EF4-FFF2-40B4-BE49-F238E27FC236}">
                <a16:creationId xmlns:a16="http://schemas.microsoft.com/office/drawing/2014/main" id="{6ED363E3-1548-4A1C-B9D1-D6A8A106BE02}"/>
              </a:ext>
            </a:extLst>
          </p:cNvPr>
          <p:cNvSpPr>
            <a:spLocks noGrp="1"/>
          </p:cNvSpPr>
          <p:nvPr>
            <p:ph type="subTitle" idx="1"/>
          </p:nvPr>
        </p:nvSpPr>
        <p:spPr>
          <a:xfrm>
            <a:off x="467544" y="1663601"/>
            <a:ext cx="8352928" cy="4556223"/>
          </a:xfrm>
        </p:spPr>
        <p:txBody>
          <a:bodyPr>
            <a:noAutofit/>
          </a:bodyPr>
          <a:lstStyle/>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All agricultural and food products must meet </a:t>
            </a:r>
            <a:r>
              <a:rPr lang="en-GB" sz="1800" b="1"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Sanitary and Phytosanitary Standards (SPS). </a:t>
            </a: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SPS are enacted by countries to protect the lives and health of humans, plants, and animals—including from the risks from imported goods.</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endParaRPr lang="en-GB" sz="1800" dirty="0">
              <a:solidFill>
                <a:schemeClr val="tx1"/>
              </a:solidFill>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rPr>
              <a:t>How can Armenian entrepreneurs produce agricultural products that meet the quality requirements and standards of the EU market? </a:t>
            </a:r>
          </a:p>
          <a:p>
            <a:pPr algn="just"/>
            <a:r>
              <a:rPr lang="en-GB" sz="1800" dirty="0">
                <a:solidFill>
                  <a:schemeClr val="tx1"/>
                </a:solidFill>
                <a:effectLst/>
                <a:latin typeface="Bahnschrift SemiLight SemiConde" panose="020B0502040204020203" pitchFamily="34" charset="0"/>
                <a:ea typeface="Yu Mincho" panose="02020400000000000000" pitchFamily="18" charset="-128"/>
              </a:rPr>
              <a:t>As a first step, producers should ensure that they follow the standards defined by the </a:t>
            </a:r>
            <a:r>
              <a:rPr lang="en-GB" sz="1800" b="1" dirty="0">
                <a:solidFill>
                  <a:schemeClr val="tx1"/>
                </a:solidFill>
                <a:effectLst/>
                <a:latin typeface="Bahnschrift SemiLight SemiConde" panose="020B0502040204020203" pitchFamily="34" charset="0"/>
                <a:ea typeface="Yu Mincho" panose="02020400000000000000" pitchFamily="18" charset="-128"/>
              </a:rPr>
              <a:t>Armenian Food Safety Service </a:t>
            </a:r>
            <a:r>
              <a:rPr lang="en-GB" sz="1800" dirty="0">
                <a:solidFill>
                  <a:schemeClr val="tx1"/>
                </a:solidFill>
                <a:effectLst/>
                <a:latin typeface="Bahnschrift SemiLight SemiConde" panose="020B0502040204020203" pitchFamily="34" charset="0"/>
                <a:ea typeface="Yu Mincho" panose="02020400000000000000" pitchFamily="18" charset="-128"/>
              </a:rPr>
              <a:t>(</a:t>
            </a:r>
            <a:r>
              <a:rPr lang="en-GB" sz="1800" dirty="0">
                <a:solidFill>
                  <a:schemeClr val="accent1"/>
                </a:solidFill>
                <a:effectLst/>
                <a:latin typeface="Bahnschrift SemiLight SemiConde" panose="020B0502040204020203" pitchFamily="34" charset="0"/>
                <a:ea typeface="Yu Mincho" panose="02020400000000000000" pitchFamily="18" charset="-128"/>
                <a:hlinkClick r:id="rId3">
                  <a:extLst>
                    <a:ext uri="{A12FA001-AC4F-418D-AE19-62706E023703}">
                      <ahyp:hlinkClr xmlns:ahyp="http://schemas.microsoft.com/office/drawing/2018/hyperlinkcolor" xmlns="" val="tx"/>
                    </a:ext>
                  </a:extLst>
                </a:hlinkClick>
              </a:rPr>
              <a:t>www.snud.am</a:t>
            </a:r>
            <a:r>
              <a:rPr lang="en-GB" sz="1800" dirty="0">
                <a:solidFill>
                  <a:schemeClr val="tx1"/>
                </a:solidFill>
                <a:effectLst/>
                <a:latin typeface="Bahnschrift SemiLight SemiConde" panose="020B0502040204020203" pitchFamily="34" charset="0"/>
                <a:ea typeface="Yu Mincho" panose="02020400000000000000" pitchFamily="18" charset="-128"/>
              </a:rPr>
              <a:t>).</a:t>
            </a: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Next, given that European supermarket chains increasingly demand that their suppliers be certified according to private food safety standards such as </a:t>
            </a:r>
            <a:r>
              <a:rPr lang="en-GB" sz="1800" b="1"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GLOBALG.A.P.</a:t>
            </a:r>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—which bills itself as the “worldwide standard for good agricultural practices,”—primary agricultural producers can ensure that they meet the quality requirements of European buyers by obtaining certification. </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effectLst/>
                <a:latin typeface="Calibri" panose="020F0502020204030204" pitchFamily="34" charset="0"/>
                <a:ea typeface="Yu Mincho" panose="02020400000000000000" pitchFamily="18" charset="-128"/>
                <a:cs typeface="Calibri" panose="020F0502020204030204" pitchFamily="34" charset="0"/>
              </a:rPr>
              <a:t> </a:t>
            </a:r>
            <a:endParaRPr lang="sk-SK" sz="1800" dirty="0">
              <a:effectLst/>
              <a:latin typeface="Calibri" panose="020F0502020204030204" pitchFamily="34" charset="0"/>
              <a:ea typeface="Yu Mincho" panose="02020400000000000000" pitchFamily="18" charset="-128"/>
              <a:cs typeface="Calibri" panose="020F0502020204030204" pitchFamily="34" charset="0"/>
            </a:endParaRPr>
          </a:p>
          <a:p>
            <a:pPr algn="just"/>
            <a:endParaRPr lang="en-GB" sz="1600" dirty="0">
              <a:solidFill>
                <a:schemeClr val="tx1"/>
              </a:solidFill>
              <a:latin typeface="Bahnschrift SemiLight" panose="020B0502040204020203" pitchFamily="34" charset="0"/>
            </a:endParaRPr>
          </a:p>
        </p:txBody>
      </p:sp>
      <p:pic>
        <p:nvPicPr>
          <p:cNvPr id="5" name="Zástupný objekt pre obsah 4">
            <a:extLst>
              <a:ext uri="{FF2B5EF4-FFF2-40B4-BE49-F238E27FC236}">
                <a16:creationId xmlns:a16="http://schemas.microsoft.com/office/drawing/2014/main" id="{321AB9DE-40AA-41E4-8FDA-34AC9E3071E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
        <p:nvSpPr>
          <p:cNvPr id="6" name="Zástupný objekt pre číslo snímky 5">
            <a:extLst>
              <a:ext uri="{FF2B5EF4-FFF2-40B4-BE49-F238E27FC236}">
                <a16:creationId xmlns:a16="http://schemas.microsoft.com/office/drawing/2014/main" id="{7CA7B9F5-ADD1-4F5C-ABDA-6A2F5A89CFBA}"/>
              </a:ext>
            </a:extLst>
          </p:cNvPr>
          <p:cNvSpPr>
            <a:spLocks noGrp="1"/>
          </p:cNvSpPr>
          <p:nvPr>
            <p:ph type="sldNum" sz="quarter" idx="12"/>
          </p:nvPr>
        </p:nvSpPr>
        <p:spPr>
          <a:xfrm>
            <a:off x="6553200" y="6356350"/>
            <a:ext cx="2133600" cy="365125"/>
          </a:xfrm>
        </p:spPr>
        <p:txBody>
          <a:bodyPr/>
          <a:lstStyle/>
          <a:p>
            <a:fld id="{B4454109-921E-4389-BB64-5D153A4656D4}" type="slidenum">
              <a:rPr lang="sk-SK" smtClean="0"/>
              <a:t>22</a:t>
            </a:fld>
            <a:endParaRPr lang="sk-SK" dirty="0"/>
          </a:p>
        </p:txBody>
      </p:sp>
    </p:spTree>
    <p:extLst>
      <p:ext uri="{BB962C8B-B14F-4D97-AF65-F5344CB8AC3E}">
        <p14:creationId xmlns:p14="http://schemas.microsoft.com/office/powerpoint/2010/main" val="12604248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skuska pozadie.jpg">
            <a:extLst>
              <a:ext uri="{FF2B5EF4-FFF2-40B4-BE49-F238E27FC236}">
                <a16:creationId xmlns:a16="http://schemas.microsoft.com/office/drawing/2014/main" id="{71DA8BE5-3B7C-4E8C-A793-6E82FBC70A4E}"/>
              </a:ext>
            </a:extLst>
          </p:cNvPr>
          <p:cNvPicPr>
            <a:picLocks noChangeAspect="1"/>
          </p:cNvPicPr>
          <p:nvPr/>
        </p:nvPicPr>
        <p:blipFill>
          <a:blip r:embed="rId2" cstate="print">
            <a:alphaModFix amt="20000"/>
          </a:blip>
          <a:stretch>
            <a:fillRect/>
          </a:stretch>
        </p:blipFill>
        <p:spPr>
          <a:xfrm>
            <a:off x="-5393" y="-26534"/>
            <a:ext cx="9144000" cy="6858000"/>
          </a:xfrm>
          <a:prstGeom prst="rect">
            <a:avLst/>
          </a:prstGeom>
        </p:spPr>
      </p:pic>
      <p:sp>
        <p:nvSpPr>
          <p:cNvPr id="2" name="Nadpis 1">
            <a:extLst>
              <a:ext uri="{FF2B5EF4-FFF2-40B4-BE49-F238E27FC236}">
                <a16:creationId xmlns:a16="http://schemas.microsoft.com/office/drawing/2014/main" id="{757C33A0-5444-420A-9A3F-8CDB7DF55BC3}"/>
              </a:ext>
            </a:extLst>
          </p:cNvPr>
          <p:cNvSpPr>
            <a:spLocks noGrp="1"/>
          </p:cNvSpPr>
          <p:nvPr>
            <p:ph type="ctrTitle"/>
          </p:nvPr>
        </p:nvSpPr>
        <p:spPr>
          <a:xfrm>
            <a:off x="107504" y="26534"/>
            <a:ext cx="7772400" cy="1470025"/>
          </a:xfrm>
        </p:spPr>
        <p:txBody>
          <a:bodyPr>
            <a:noAutofit/>
          </a:bodyPr>
          <a:lstStyle/>
          <a:p>
            <a:pPr lvl="1" algn="ctr"/>
            <a:r>
              <a:rPr lang="sk-SK" sz="3600" dirty="0">
                <a:effectLst/>
                <a:latin typeface="Bahnschrift SemiBold SemiConden" panose="020B0502040204020203" pitchFamily="34" charset="0"/>
                <a:ea typeface="Yu Mincho" panose="02020400000000000000" pitchFamily="18" charset="-128"/>
              </a:rPr>
              <a:t>What are </a:t>
            </a:r>
            <a:r>
              <a:rPr lang="sk-SK" sz="3600" dirty="0" err="1">
                <a:effectLst/>
                <a:latin typeface="Bahnschrift SemiBold SemiConden" panose="020B0502040204020203" pitchFamily="34" charset="0"/>
                <a:ea typeface="Yu Mincho" panose="02020400000000000000" pitchFamily="18" charset="-128"/>
              </a:rPr>
              <a:t>the</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general</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standards</a:t>
            </a:r>
            <a:r>
              <a:rPr lang="sk-SK" sz="3600" dirty="0">
                <a:effectLst/>
                <a:latin typeface="Bahnschrift SemiBold SemiConden" panose="020B0502040204020203" pitchFamily="34" charset="0"/>
                <a:ea typeface="Yu Mincho" panose="02020400000000000000" pitchFamily="18" charset="-128"/>
              </a:rPr>
              <a:t> and </a:t>
            </a:r>
            <a:r>
              <a:rPr lang="sk-SK" sz="3600" dirty="0" err="1">
                <a:effectLst/>
                <a:latin typeface="Bahnschrift SemiBold SemiConden" panose="020B0502040204020203" pitchFamily="34" charset="0"/>
                <a:ea typeface="Yu Mincho" panose="02020400000000000000" pitchFamily="18" charset="-128"/>
              </a:rPr>
              <a:t>quality</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requirements</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for</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exporting</a:t>
            </a:r>
            <a:r>
              <a:rPr lang="sk-SK" sz="3600" dirty="0">
                <a:effectLst/>
                <a:latin typeface="Bahnschrift SemiBold SemiConden" panose="020B0502040204020203" pitchFamily="34" charset="0"/>
                <a:ea typeface="Yu Mincho" panose="02020400000000000000" pitchFamily="18" charset="-128"/>
              </a:rPr>
              <a:t> to </a:t>
            </a:r>
            <a:r>
              <a:rPr lang="sk-SK" sz="3600" dirty="0" err="1">
                <a:effectLst/>
                <a:latin typeface="Bahnschrift SemiBold SemiConden" panose="020B0502040204020203" pitchFamily="34" charset="0"/>
                <a:ea typeface="Yu Mincho" panose="02020400000000000000" pitchFamily="18" charset="-128"/>
              </a:rPr>
              <a:t>the</a:t>
            </a:r>
            <a:r>
              <a:rPr lang="sk-SK" sz="3600" dirty="0">
                <a:effectLst/>
                <a:latin typeface="Bahnschrift SemiBold SemiConden" panose="020B0502040204020203" pitchFamily="34" charset="0"/>
                <a:ea typeface="Yu Mincho" panose="02020400000000000000" pitchFamily="18" charset="-128"/>
              </a:rPr>
              <a:t> EU single </a:t>
            </a:r>
            <a:r>
              <a:rPr lang="sk-SK" sz="3600" dirty="0" err="1">
                <a:effectLst/>
                <a:latin typeface="Bahnschrift SemiBold SemiConden" panose="020B0502040204020203" pitchFamily="34" charset="0"/>
                <a:ea typeface="Yu Mincho" panose="02020400000000000000" pitchFamily="18" charset="-128"/>
              </a:rPr>
              <a:t>market</a:t>
            </a:r>
            <a:r>
              <a:rPr lang="sk-SK" sz="3600" dirty="0">
                <a:effectLst/>
                <a:latin typeface="Bahnschrift SemiBold SemiConden" panose="020B0502040204020203" pitchFamily="34" charset="0"/>
                <a:ea typeface="Yu Mincho" panose="02020400000000000000" pitchFamily="18" charset="-128"/>
              </a:rPr>
              <a:t>?</a:t>
            </a:r>
            <a:endParaRPr lang="sk-SK" sz="3600" dirty="0">
              <a:latin typeface="Bahnschrift SemiBold SemiConden" panose="020B0502040204020203" pitchFamily="34" charset="0"/>
              <a:ea typeface="Yu Mincho" panose="02020400000000000000" pitchFamily="18" charset="-128"/>
            </a:endParaRPr>
          </a:p>
        </p:txBody>
      </p:sp>
      <p:sp>
        <p:nvSpPr>
          <p:cNvPr id="3" name="Podnadpis 2">
            <a:extLst>
              <a:ext uri="{FF2B5EF4-FFF2-40B4-BE49-F238E27FC236}">
                <a16:creationId xmlns:a16="http://schemas.microsoft.com/office/drawing/2014/main" id="{6ED363E3-1548-4A1C-B9D1-D6A8A106BE02}"/>
              </a:ext>
            </a:extLst>
          </p:cNvPr>
          <p:cNvSpPr>
            <a:spLocks noGrp="1"/>
          </p:cNvSpPr>
          <p:nvPr>
            <p:ph type="subTitle" idx="1"/>
          </p:nvPr>
        </p:nvSpPr>
        <p:spPr>
          <a:xfrm>
            <a:off x="467544" y="1663601"/>
            <a:ext cx="8352928" cy="4556223"/>
          </a:xfrm>
        </p:spPr>
        <p:txBody>
          <a:bodyPr>
            <a:noAutofit/>
          </a:bodyPr>
          <a:lstStyle/>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There is currently substantial demand in the EU for </a:t>
            </a:r>
            <a:r>
              <a:rPr lang="en-GB" sz="1800" b="1"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organic food products</a:t>
            </a:r>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—defined as the result of farming that avoids the use of man-made fertilizers, pesticides, growth regulators and livestock feeding additives. In addition, genetically modified organisms (GMOs)—as well as goods produced with or from them—are generally prohibited by organic farming standards.</a:t>
            </a:r>
            <a:r>
              <a:rPr lang="en-GB" sz="1800" baseline="300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 </a:t>
            </a:r>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  </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 </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Armenian food processors should implement </a:t>
            </a:r>
            <a:r>
              <a:rPr lang="en-GB" sz="1800" b="1"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Hazard Analysis and Critical Control Points (HACCP), </a:t>
            </a:r>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the internationally-recognized system for reducing the risk of safety hazards in food.  HACCP is a systematic, preventive approach to food safety that identifies biological, chemical, and physical hazards in production processes that can cause the final product to be unsafe, while also encompassing measures to reduce these risks to a safe level.</a:t>
            </a:r>
            <a:r>
              <a:rPr lang="en-GB" sz="1800" baseline="300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 </a:t>
            </a:r>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The HACCP system can be used at all stages of production, from preparation to packaging and distribution.</a:t>
            </a:r>
            <a:r>
              <a:rPr lang="en-GB" sz="1800" baseline="300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 </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dirty="0">
                <a:effectLst/>
                <a:latin typeface="Calibri" panose="020F0502020204030204" pitchFamily="34" charset="0"/>
                <a:ea typeface="Yu Mincho" panose="02020400000000000000" pitchFamily="18" charset="-128"/>
                <a:cs typeface="Calibri" panose="020F0502020204030204" pitchFamily="34" charset="0"/>
              </a:rPr>
              <a:t> </a:t>
            </a:r>
            <a:endParaRPr lang="sk-SK" sz="1800" dirty="0">
              <a:effectLst/>
              <a:latin typeface="Calibri" panose="020F0502020204030204" pitchFamily="34" charset="0"/>
              <a:ea typeface="Yu Mincho" panose="02020400000000000000" pitchFamily="18" charset="-128"/>
              <a:cs typeface="Calibri" panose="020F0502020204030204" pitchFamily="34" charset="0"/>
            </a:endParaRPr>
          </a:p>
          <a:p>
            <a:pPr algn="just"/>
            <a:endParaRPr lang="en-GB" sz="1600" dirty="0">
              <a:solidFill>
                <a:schemeClr val="tx1"/>
              </a:solidFill>
              <a:latin typeface="Bahnschrift SemiLight" panose="020B0502040204020203" pitchFamily="34" charset="0"/>
            </a:endParaRPr>
          </a:p>
        </p:txBody>
      </p:sp>
      <p:pic>
        <p:nvPicPr>
          <p:cNvPr id="5" name="Zástupný objekt pre obsah 4">
            <a:extLst>
              <a:ext uri="{FF2B5EF4-FFF2-40B4-BE49-F238E27FC236}">
                <a16:creationId xmlns:a16="http://schemas.microsoft.com/office/drawing/2014/main" id="{321AB9DE-40AA-41E4-8FDA-34AC9E3071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
        <p:nvSpPr>
          <p:cNvPr id="6" name="Zástupný objekt pre číslo snímky 5">
            <a:extLst>
              <a:ext uri="{FF2B5EF4-FFF2-40B4-BE49-F238E27FC236}">
                <a16:creationId xmlns:a16="http://schemas.microsoft.com/office/drawing/2014/main" id="{7CA7B9F5-ADD1-4F5C-ABDA-6A2F5A89CFBA}"/>
              </a:ext>
            </a:extLst>
          </p:cNvPr>
          <p:cNvSpPr>
            <a:spLocks noGrp="1"/>
          </p:cNvSpPr>
          <p:nvPr>
            <p:ph type="sldNum" sz="quarter" idx="12"/>
          </p:nvPr>
        </p:nvSpPr>
        <p:spPr>
          <a:xfrm>
            <a:off x="6553200" y="6356350"/>
            <a:ext cx="2133600" cy="365125"/>
          </a:xfrm>
        </p:spPr>
        <p:txBody>
          <a:bodyPr/>
          <a:lstStyle/>
          <a:p>
            <a:fld id="{B4454109-921E-4389-BB64-5D153A4656D4}" type="slidenum">
              <a:rPr lang="sk-SK" smtClean="0"/>
              <a:t>23</a:t>
            </a:fld>
            <a:endParaRPr lang="sk-SK" dirty="0"/>
          </a:p>
        </p:txBody>
      </p:sp>
    </p:spTree>
    <p:extLst>
      <p:ext uri="{BB962C8B-B14F-4D97-AF65-F5344CB8AC3E}">
        <p14:creationId xmlns:p14="http://schemas.microsoft.com/office/powerpoint/2010/main" val="26943757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skuska pozadie.jpg">
            <a:extLst>
              <a:ext uri="{FF2B5EF4-FFF2-40B4-BE49-F238E27FC236}">
                <a16:creationId xmlns:a16="http://schemas.microsoft.com/office/drawing/2014/main" id="{71DA8BE5-3B7C-4E8C-A793-6E82FBC70A4E}"/>
              </a:ext>
            </a:extLst>
          </p:cNvPr>
          <p:cNvPicPr>
            <a:picLocks noChangeAspect="1"/>
          </p:cNvPicPr>
          <p:nvPr/>
        </p:nvPicPr>
        <p:blipFill>
          <a:blip r:embed="rId2" cstate="print">
            <a:alphaModFix amt="20000"/>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757C33A0-5444-420A-9A3F-8CDB7DF55BC3}"/>
              </a:ext>
            </a:extLst>
          </p:cNvPr>
          <p:cNvSpPr>
            <a:spLocks noGrp="1"/>
          </p:cNvSpPr>
          <p:nvPr>
            <p:ph type="ctrTitle"/>
          </p:nvPr>
        </p:nvSpPr>
        <p:spPr>
          <a:xfrm>
            <a:off x="107504" y="26534"/>
            <a:ext cx="7772400" cy="1470025"/>
          </a:xfrm>
        </p:spPr>
        <p:txBody>
          <a:bodyPr>
            <a:noAutofit/>
          </a:bodyPr>
          <a:lstStyle/>
          <a:p>
            <a:pPr lvl="1" algn="ctr"/>
            <a:r>
              <a:rPr lang="sk-SK" sz="3600" dirty="0">
                <a:effectLst/>
                <a:latin typeface="Bahnschrift SemiBold SemiConden" panose="020B0502040204020203" pitchFamily="34" charset="0"/>
                <a:ea typeface="Yu Mincho" panose="02020400000000000000" pitchFamily="18" charset="-128"/>
              </a:rPr>
              <a:t>What are </a:t>
            </a:r>
            <a:r>
              <a:rPr lang="sk-SK" sz="3600" dirty="0" err="1">
                <a:effectLst/>
                <a:latin typeface="Bahnschrift SemiBold SemiConden" panose="020B0502040204020203" pitchFamily="34" charset="0"/>
                <a:ea typeface="Yu Mincho" panose="02020400000000000000" pitchFamily="18" charset="-128"/>
              </a:rPr>
              <a:t>the</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general</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standards</a:t>
            </a:r>
            <a:r>
              <a:rPr lang="sk-SK" sz="3600" dirty="0">
                <a:effectLst/>
                <a:latin typeface="Bahnschrift SemiBold SemiConden" panose="020B0502040204020203" pitchFamily="34" charset="0"/>
                <a:ea typeface="Yu Mincho" panose="02020400000000000000" pitchFamily="18" charset="-128"/>
              </a:rPr>
              <a:t> and </a:t>
            </a:r>
            <a:r>
              <a:rPr lang="sk-SK" sz="3600" dirty="0" err="1">
                <a:effectLst/>
                <a:latin typeface="Bahnschrift SemiBold SemiConden" panose="020B0502040204020203" pitchFamily="34" charset="0"/>
                <a:ea typeface="Yu Mincho" panose="02020400000000000000" pitchFamily="18" charset="-128"/>
              </a:rPr>
              <a:t>quality</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requirements</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for</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exporting</a:t>
            </a:r>
            <a:r>
              <a:rPr lang="sk-SK" sz="3600" dirty="0">
                <a:effectLst/>
                <a:latin typeface="Bahnschrift SemiBold SemiConden" panose="020B0502040204020203" pitchFamily="34" charset="0"/>
                <a:ea typeface="Yu Mincho" panose="02020400000000000000" pitchFamily="18" charset="-128"/>
              </a:rPr>
              <a:t> to </a:t>
            </a:r>
            <a:r>
              <a:rPr lang="sk-SK" sz="3600" dirty="0" err="1">
                <a:effectLst/>
                <a:latin typeface="Bahnschrift SemiBold SemiConden" panose="020B0502040204020203" pitchFamily="34" charset="0"/>
                <a:ea typeface="Yu Mincho" panose="02020400000000000000" pitchFamily="18" charset="-128"/>
              </a:rPr>
              <a:t>the</a:t>
            </a:r>
            <a:r>
              <a:rPr lang="sk-SK" sz="3600" dirty="0">
                <a:effectLst/>
                <a:latin typeface="Bahnschrift SemiBold SemiConden" panose="020B0502040204020203" pitchFamily="34" charset="0"/>
                <a:ea typeface="Yu Mincho" panose="02020400000000000000" pitchFamily="18" charset="-128"/>
              </a:rPr>
              <a:t> EU single </a:t>
            </a:r>
            <a:r>
              <a:rPr lang="sk-SK" sz="3600" dirty="0" err="1">
                <a:effectLst/>
                <a:latin typeface="Bahnschrift SemiBold SemiConden" panose="020B0502040204020203" pitchFamily="34" charset="0"/>
                <a:ea typeface="Yu Mincho" panose="02020400000000000000" pitchFamily="18" charset="-128"/>
              </a:rPr>
              <a:t>market</a:t>
            </a:r>
            <a:r>
              <a:rPr lang="sk-SK" sz="3600" dirty="0">
                <a:effectLst/>
                <a:latin typeface="Bahnschrift SemiBold SemiConden" panose="020B0502040204020203" pitchFamily="34" charset="0"/>
                <a:ea typeface="Yu Mincho" panose="02020400000000000000" pitchFamily="18" charset="-128"/>
              </a:rPr>
              <a:t>?</a:t>
            </a:r>
            <a:endParaRPr lang="sk-SK" sz="3600" dirty="0">
              <a:latin typeface="Bahnschrift SemiBold SemiConden" panose="020B0502040204020203" pitchFamily="34" charset="0"/>
              <a:ea typeface="Yu Mincho" panose="02020400000000000000" pitchFamily="18" charset="-128"/>
            </a:endParaRPr>
          </a:p>
        </p:txBody>
      </p:sp>
      <p:sp>
        <p:nvSpPr>
          <p:cNvPr id="3" name="Podnadpis 2">
            <a:extLst>
              <a:ext uri="{FF2B5EF4-FFF2-40B4-BE49-F238E27FC236}">
                <a16:creationId xmlns:a16="http://schemas.microsoft.com/office/drawing/2014/main" id="{6ED363E3-1548-4A1C-B9D1-D6A8A106BE02}"/>
              </a:ext>
            </a:extLst>
          </p:cNvPr>
          <p:cNvSpPr>
            <a:spLocks noGrp="1"/>
          </p:cNvSpPr>
          <p:nvPr>
            <p:ph type="subTitle" idx="1"/>
          </p:nvPr>
        </p:nvSpPr>
        <p:spPr>
          <a:xfrm>
            <a:off x="467544" y="1663601"/>
            <a:ext cx="8352928" cy="4556223"/>
          </a:xfrm>
        </p:spPr>
        <p:txBody>
          <a:bodyPr>
            <a:noAutofit/>
          </a:bodyPr>
          <a:lstStyle/>
          <a:p>
            <a:pPr algn="just"/>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The </a:t>
            </a:r>
            <a:r>
              <a:rPr lang="en-GB" sz="1800" b="1"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International Organization for Standardization </a:t>
            </a:r>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(ISO) is an international standard-setting body composed of representatives from various national standards organizations.</a:t>
            </a:r>
            <a:r>
              <a:rPr lang="en-GB" sz="1800" baseline="300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 </a:t>
            </a:r>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ISO issues many different types of standards in various areas of production, such as ISO 9001 (quality management) ISO 14001 (environmental management), ISO 22000 (food safety management), etc. Food processing businesses should implement ISO 22000 in order to meet the EU’s required food safety standards. </a:t>
            </a:r>
          </a:p>
          <a:p>
            <a:pPr algn="just"/>
            <a:endParaRPr lang="en-GB" sz="1800" u="sng" dirty="0">
              <a:solidFill>
                <a:schemeClr val="tx1"/>
              </a:solidFill>
              <a:latin typeface="Bahnschrift SemiLight SemiConde" panose="020B0502040204020203" pitchFamily="34" charset="0"/>
              <a:ea typeface="Yu Mincho" panose="02020400000000000000" pitchFamily="18" charset="-128"/>
              <a:cs typeface="Calibri" panose="020F0502020204030204" pitchFamily="34" charset="0"/>
            </a:endParaRPr>
          </a:p>
          <a:p>
            <a:pPr algn="just"/>
            <a:r>
              <a:rPr lang="en-GB" sz="1800" b="1" u="sng"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Useful links for certification and quality standards: </a:t>
            </a:r>
            <a:endParaRPr lang="sk-SK" sz="1800" b="1" u="sng"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l"/>
            <a:r>
              <a:rPr lang="en-GB" sz="1800" dirty="0">
                <a:solidFill>
                  <a:srgbClr val="000000"/>
                </a:solidFill>
                <a:effectLst/>
                <a:latin typeface="Bahnschrift SemiLight SemiConde" panose="020B0502040204020203" pitchFamily="34" charset="0"/>
                <a:ea typeface="Yu Mincho" panose="02020400000000000000" pitchFamily="18" charset="-128"/>
                <a:cs typeface="Calibri" panose="020F0502020204030204" pitchFamily="34" charset="0"/>
              </a:rPr>
              <a:t>GLOBALG.A.P. conditions for Producers. &lt;http://www.globalgap.org/uk_en/for-producers/buyer-requirements/costco/index.html&gt;</a:t>
            </a:r>
            <a:endParaRPr lang="sk-SK" sz="1800" dirty="0">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l"/>
            <a:r>
              <a:rPr lang="en-GB" sz="1800" dirty="0">
                <a:solidFill>
                  <a:srgbClr val="000000"/>
                </a:solidFill>
                <a:effectLst/>
                <a:latin typeface="Bahnschrift SemiLight SemiConde" panose="020B0502040204020203" pitchFamily="34" charset="0"/>
                <a:ea typeface="Yu Mincho" panose="02020400000000000000" pitchFamily="18" charset="-128"/>
                <a:cs typeface="Calibri" panose="020F0502020204030204" pitchFamily="34" charset="0"/>
              </a:rPr>
              <a:t>Help-guide, “Organic Foods: What You Need to Know”. &lt;</a:t>
            </a:r>
            <a:r>
              <a:rPr lang="en-GB" sz="1800" u="sng" dirty="0">
                <a:solidFill>
                  <a:srgbClr val="000000"/>
                </a:solidFill>
                <a:effectLst/>
                <a:latin typeface="Bahnschrift SemiLight SemiConde" panose="020B0502040204020203" pitchFamily="34" charset="0"/>
                <a:ea typeface="Yu Mincho" panose="02020400000000000000" pitchFamily="18" charset="-128"/>
                <a:cs typeface="Calibri" panose="020F0502020204030204" pitchFamily="34" charset="0"/>
                <a:hlinkClick r:id="rId3"/>
              </a:rPr>
              <a:t>https://www.helpguide.org/articles/healthy-eating/organic-foods.htm</a:t>
            </a:r>
            <a:r>
              <a:rPr lang="en-GB" sz="1800" dirty="0">
                <a:solidFill>
                  <a:srgbClr val="000000"/>
                </a:solidFill>
                <a:effectLst/>
                <a:latin typeface="Bahnschrift SemiLight SemiConde" panose="020B0502040204020203" pitchFamily="34" charset="0"/>
                <a:ea typeface="Yu Mincho" panose="02020400000000000000" pitchFamily="18" charset="-128"/>
                <a:cs typeface="Calibri" panose="020F0502020204030204" pitchFamily="34" charset="0"/>
              </a:rPr>
              <a:t>&gt;</a:t>
            </a:r>
            <a:endParaRPr lang="sk-SK" sz="1800" dirty="0">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l"/>
            <a:r>
              <a:rPr lang="en-GB" sz="1800" dirty="0">
                <a:solidFill>
                  <a:srgbClr val="000000"/>
                </a:solidFill>
                <a:effectLst/>
                <a:latin typeface="Bahnschrift SemiLight SemiConde" panose="020B0502040204020203" pitchFamily="34" charset="0"/>
                <a:ea typeface="Yu Mincho" panose="02020400000000000000" pitchFamily="18" charset="-128"/>
                <a:cs typeface="Calibri" panose="020F0502020204030204" pitchFamily="34" charset="0"/>
              </a:rPr>
              <a:t>Wikipedia, </a:t>
            </a:r>
            <a:r>
              <a:rPr lang="sk-SK" sz="1800" dirty="0">
                <a:solidFill>
                  <a:srgbClr val="000000"/>
                </a:solidFill>
                <a:effectLst/>
                <a:latin typeface="Bahnschrift SemiLight SemiConde" panose="020B0502040204020203" pitchFamily="34" charset="0"/>
                <a:ea typeface="Yu Mincho" panose="02020400000000000000" pitchFamily="18" charset="-128"/>
                <a:cs typeface="Calibri" panose="020F0502020204030204" pitchFamily="34" charset="0"/>
              </a:rPr>
              <a:t>Hazard </a:t>
            </a:r>
            <a:r>
              <a:rPr lang="sk-SK" sz="1800" dirty="0" err="1">
                <a:solidFill>
                  <a:srgbClr val="000000"/>
                </a:solidFill>
                <a:effectLst/>
                <a:latin typeface="Bahnschrift SemiLight SemiConde" panose="020B0502040204020203" pitchFamily="34" charset="0"/>
                <a:ea typeface="Yu Mincho" panose="02020400000000000000" pitchFamily="18" charset="-128"/>
                <a:cs typeface="Calibri" panose="020F0502020204030204" pitchFamily="34" charset="0"/>
              </a:rPr>
              <a:t>analysis</a:t>
            </a:r>
            <a:r>
              <a:rPr lang="sk-SK" sz="1800" dirty="0">
                <a:solidFill>
                  <a:srgbClr val="000000"/>
                </a:solidFill>
                <a:effectLst/>
                <a:latin typeface="Bahnschrift SemiLight SemiConde" panose="020B0502040204020203" pitchFamily="34" charset="0"/>
                <a:ea typeface="Yu Mincho" panose="02020400000000000000" pitchFamily="18" charset="-128"/>
                <a:cs typeface="Calibri" panose="020F0502020204030204" pitchFamily="34" charset="0"/>
              </a:rPr>
              <a:t> and </a:t>
            </a:r>
            <a:r>
              <a:rPr lang="sk-SK" sz="1800" dirty="0" err="1">
                <a:solidFill>
                  <a:srgbClr val="000000"/>
                </a:solidFill>
                <a:effectLst/>
                <a:latin typeface="Bahnschrift SemiLight SemiConde" panose="020B0502040204020203" pitchFamily="34" charset="0"/>
                <a:ea typeface="Yu Mincho" panose="02020400000000000000" pitchFamily="18" charset="-128"/>
                <a:cs typeface="Calibri" panose="020F0502020204030204" pitchFamily="34" charset="0"/>
              </a:rPr>
              <a:t>critical</a:t>
            </a:r>
            <a:r>
              <a:rPr lang="sk-SK" sz="1800" dirty="0">
                <a:solidFill>
                  <a:srgbClr val="000000"/>
                </a:solidFill>
                <a:effectLst/>
                <a:latin typeface="Bahnschrift SemiLight SemiConde" panose="020B0502040204020203" pitchFamily="34" charset="0"/>
                <a:ea typeface="Yu Mincho" panose="02020400000000000000" pitchFamily="18" charset="-128"/>
                <a:cs typeface="Calibri" panose="020F0502020204030204" pitchFamily="34" charset="0"/>
              </a:rPr>
              <a:t> </a:t>
            </a:r>
            <a:r>
              <a:rPr lang="sk-SK" sz="1800" dirty="0" err="1">
                <a:solidFill>
                  <a:srgbClr val="000000"/>
                </a:solidFill>
                <a:effectLst/>
                <a:latin typeface="Bahnschrift SemiLight SemiConde" panose="020B0502040204020203" pitchFamily="34" charset="0"/>
                <a:ea typeface="Yu Mincho" panose="02020400000000000000" pitchFamily="18" charset="-128"/>
                <a:cs typeface="Calibri" panose="020F0502020204030204" pitchFamily="34" charset="0"/>
              </a:rPr>
              <a:t>control</a:t>
            </a:r>
            <a:r>
              <a:rPr lang="sk-SK" sz="1800" dirty="0">
                <a:solidFill>
                  <a:srgbClr val="000000"/>
                </a:solidFill>
                <a:effectLst/>
                <a:latin typeface="Bahnschrift SemiLight SemiConde" panose="020B0502040204020203" pitchFamily="34" charset="0"/>
                <a:ea typeface="Yu Mincho" panose="02020400000000000000" pitchFamily="18" charset="-128"/>
                <a:cs typeface="Calibri" panose="020F0502020204030204" pitchFamily="34" charset="0"/>
              </a:rPr>
              <a:t> </a:t>
            </a:r>
            <a:r>
              <a:rPr lang="sk-SK" sz="1800" dirty="0" err="1">
                <a:solidFill>
                  <a:srgbClr val="000000"/>
                </a:solidFill>
                <a:effectLst/>
                <a:latin typeface="Bahnschrift SemiLight SemiConde" panose="020B0502040204020203" pitchFamily="34" charset="0"/>
                <a:ea typeface="Yu Mincho" panose="02020400000000000000" pitchFamily="18" charset="-128"/>
                <a:cs typeface="Calibri" panose="020F0502020204030204" pitchFamily="34" charset="0"/>
              </a:rPr>
              <a:t>points</a:t>
            </a:r>
            <a:r>
              <a:rPr lang="sk-SK" sz="1800" dirty="0">
                <a:solidFill>
                  <a:srgbClr val="000000"/>
                </a:solidFill>
                <a:effectLst/>
                <a:latin typeface="Bahnschrift SemiLight SemiConde" panose="020B0502040204020203" pitchFamily="34" charset="0"/>
                <a:ea typeface="Yu Mincho" panose="02020400000000000000" pitchFamily="18" charset="-128"/>
                <a:cs typeface="Calibri" panose="020F0502020204030204" pitchFamily="34" charset="0"/>
              </a:rPr>
              <a:t>. &lt;</a:t>
            </a:r>
            <a:r>
              <a:rPr lang="sk-SK" sz="1800" u="sng" dirty="0">
                <a:solidFill>
                  <a:srgbClr val="000000"/>
                </a:solidFill>
                <a:effectLst/>
                <a:latin typeface="Bahnschrift SemiLight SemiConde" panose="020B0502040204020203" pitchFamily="34" charset="0"/>
                <a:ea typeface="Yu Mincho" panose="02020400000000000000" pitchFamily="18" charset="-128"/>
                <a:cs typeface="Calibri" panose="020F0502020204030204" pitchFamily="34" charset="0"/>
                <a:hlinkClick r:id="rId4"/>
              </a:rPr>
              <a:t>https://en.wikipedia.org/wiki/Hazard_analysis_and_critical_control_points</a:t>
            </a:r>
            <a:r>
              <a:rPr lang="en-GB" sz="1800" dirty="0">
                <a:solidFill>
                  <a:srgbClr val="000000"/>
                </a:solidFill>
                <a:effectLst/>
                <a:latin typeface="Bahnschrift SemiLight SemiConde" panose="020B0502040204020203" pitchFamily="34" charset="0"/>
                <a:ea typeface="Yu Mincho" panose="02020400000000000000" pitchFamily="18" charset="-128"/>
                <a:cs typeface="Calibri" panose="020F0502020204030204" pitchFamily="34" charset="0"/>
              </a:rPr>
              <a:t>&gt;</a:t>
            </a:r>
            <a:endParaRPr lang="sk-SK" sz="1800" dirty="0">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l"/>
            <a:r>
              <a:rPr lang="en-GB" sz="1800" dirty="0">
                <a:solidFill>
                  <a:srgbClr val="000000"/>
                </a:solidFill>
                <a:effectLst/>
                <a:latin typeface="Bahnschrift SemiLight SemiConde" panose="020B0502040204020203" pitchFamily="34" charset="0"/>
                <a:ea typeface="Yu Mincho" panose="02020400000000000000" pitchFamily="18" charset="-128"/>
                <a:cs typeface="Calibri" panose="020F0502020204030204" pitchFamily="34" charset="0"/>
              </a:rPr>
              <a:t>International </a:t>
            </a:r>
            <a:r>
              <a:rPr lang="en-US" sz="1800" dirty="0">
                <a:solidFill>
                  <a:srgbClr val="000000"/>
                </a:solidFill>
                <a:effectLst/>
                <a:latin typeface="Bahnschrift SemiLight SemiConde" panose="020B0502040204020203" pitchFamily="34" charset="0"/>
                <a:ea typeface="Yu Mincho" panose="02020400000000000000" pitchFamily="18" charset="-128"/>
                <a:cs typeface="Calibri" panose="020F0502020204030204" pitchFamily="34" charset="0"/>
              </a:rPr>
              <a:t>Organization</a:t>
            </a:r>
            <a:r>
              <a:rPr lang="en-GB" sz="1800" dirty="0">
                <a:solidFill>
                  <a:srgbClr val="000000"/>
                </a:solidFill>
                <a:effectLst/>
                <a:latin typeface="Bahnschrift SemiLight SemiConde" panose="020B0502040204020203" pitchFamily="34" charset="0"/>
                <a:ea typeface="Yu Mincho" panose="02020400000000000000" pitchFamily="18" charset="-128"/>
                <a:cs typeface="Calibri" panose="020F0502020204030204" pitchFamily="34" charset="0"/>
              </a:rPr>
              <a:t> for Standardization. &lt;</a:t>
            </a:r>
            <a:r>
              <a:rPr lang="en-GB" sz="1800" u="sng" dirty="0">
                <a:solidFill>
                  <a:srgbClr val="000000"/>
                </a:solidFill>
                <a:effectLst/>
                <a:latin typeface="Bahnschrift SemiLight SemiConde" panose="020B0502040204020203" pitchFamily="34" charset="0"/>
                <a:ea typeface="Yu Mincho" panose="02020400000000000000" pitchFamily="18" charset="-128"/>
                <a:cs typeface="Calibri" panose="020F0502020204030204" pitchFamily="34" charset="0"/>
                <a:hlinkClick r:id="rId5"/>
              </a:rPr>
              <a:t>www.iso.org</a:t>
            </a:r>
            <a:r>
              <a:rPr lang="en-GB" sz="1800" dirty="0">
                <a:solidFill>
                  <a:srgbClr val="000000"/>
                </a:solidFill>
                <a:effectLst/>
                <a:latin typeface="Bahnschrift SemiLight SemiConde" panose="020B0502040204020203" pitchFamily="34" charset="0"/>
                <a:ea typeface="Yu Mincho" panose="02020400000000000000" pitchFamily="18" charset="-128"/>
                <a:cs typeface="Calibri" panose="020F0502020204030204" pitchFamily="34" charset="0"/>
              </a:rPr>
              <a:t>&gt; </a:t>
            </a:r>
            <a:endParaRPr lang="sk-SK" sz="1800" dirty="0">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just"/>
            <a:endParaRPr lang="en-GB" sz="1600" dirty="0">
              <a:solidFill>
                <a:schemeClr val="tx1"/>
              </a:solidFill>
              <a:latin typeface="Bahnschrift SemiLight" panose="020B0502040204020203" pitchFamily="34" charset="0"/>
            </a:endParaRPr>
          </a:p>
        </p:txBody>
      </p:sp>
      <p:pic>
        <p:nvPicPr>
          <p:cNvPr id="5" name="Zástupný objekt pre obsah 4">
            <a:extLst>
              <a:ext uri="{FF2B5EF4-FFF2-40B4-BE49-F238E27FC236}">
                <a16:creationId xmlns:a16="http://schemas.microsoft.com/office/drawing/2014/main" id="{321AB9DE-40AA-41E4-8FDA-34AC9E3071E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
        <p:nvSpPr>
          <p:cNvPr id="6" name="Zástupný objekt pre číslo snímky 5">
            <a:extLst>
              <a:ext uri="{FF2B5EF4-FFF2-40B4-BE49-F238E27FC236}">
                <a16:creationId xmlns:a16="http://schemas.microsoft.com/office/drawing/2014/main" id="{7CA7B9F5-ADD1-4F5C-ABDA-6A2F5A89CFBA}"/>
              </a:ext>
            </a:extLst>
          </p:cNvPr>
          <p:cNvSpPr>
            <a:spLocks noGrp="1"/>
          </p:cNvSpPr>
          <p:nvPr>
            <p:ph type="sldNum" sz="quarter" idx="12"/>
          </p:nvPr>
        </p:nvSpPr>
        <p:spPr>
          <a:xfrm>
            <a:off x="6553200" y="6356350"/>
            <a:ext cx="2133600" cy="365125"/>
          </a:xfrm>
        </p:spPr>
        <p:txBody>
          <a:bodyPr/>
          <a:lstStyle/>
          <a:p>
            <a:fld id="{B4454109-921E-4389-BB64-5D153A4656D4}" type="slidenum">
              <a:rPr lang="sk-SK" smtClean="0"/>
              <a:t>24</a:t>
            </a:fld>
            <a:endParaRPr lang="sk-SK" dirty="0"/>
          </a:p>
        </p:txBody>
      </p:sp>
    </p:spTree>
    <p:extLst>
      <p:ext uri="{BB962C8B-B14F-4D97-AF65-F5344CB8AC3E}">
        <p14:creationId xmlns:p14="http://schemas.microsoft.com/office/powerpoint/2010/main" val="16367346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skuska pozadie.jpg">
            <a:extLst>
              <a:ext uri="{FF2B5EF4-FFF2-40B4-BE49-F238E27FC236}">
                <a16:creationId xmlns:a16="http://schemas.microsoft.com/office/drawing/2014/main" id="{71DA8BE5-3B7C-4E8C-A793-6E82FBC70A4E}"/>
              </a:ext>
            </a:extLst>
          </p:cNvPr>
          <p:cNvPicPr>
            <a:picLocks noChangeAspect="1"/>
          </p:cNvPicPr>
          <p:nvPr/>
        </p:nvPicPr>
        <p:blipFill>
          <a:blip r:embed="rId2" cstate="print">
            <a:alphaModFix amt="20000"/>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757C33A0-5444-420A-9A3F-8CDB7DF55BC3}"/>
              </a:ext>
            </a:extLst>
          </p:cNvPr>
          <p:cNvSpPr>
            <a:spLocks noGrp="1"/>
          </p:cNvSpPr>
          <p:nvPr>
            <p:ph type="ctrTitle"/>
          </p:nvPr>
        </p:nvSpPr>
        <p:spPr>
          <a:xfrm>
            <a:off x="107504" y="26534"/>
            <a:ext cx="7772400" cy="1470025"/>
          </a:xfrm>
        </p:spPr>
        <p:txBody>
          <a:bodyPr>
            <a:noAutofit/>
          </a:bodyPr>
          <a:lstStyle/>
          <a:p>
            <a:pPr lvl="1" algn="ctr"/>
            <a:r>
              <a:rPr lang="sk-SK" sz="3600" dirty="0">
                <a:effectLst/>
                <a:latin typeface="Bahnschrift SemiBold SemiConden" panose="020B0502040204020203" pitchFamily="34" charset="0"/>
                <a:ea typeface="Yu Mincho" panose="02020400000000000000" pitchFamily="18" charset="-128"/>
              </a:rPr>
              <a:t>What are </a:t>
            </a:r>
            <a:r>
              <a:rPr lang="sk-SK" sz="3600" dirty="0" err="1">
                <a:effectLst/>
                <a:latin typeface="Bahnschrift SemiBold SemiConden" panose="020B0502040204020203" pitchFamily="34" charset="0"/>
                <a:ea typeface="Yu Mincho" panose="02020400000000000000" pitchFamily="18" charset="-128"/>
              </a:rPr>
              <a:t>potential</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strategies</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for</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success</a:t>
            </a:r>
            <a:r>
              <a:rPr lang="sk-SK" sz="3600" dirty="0">
                <a:effectLst/>
                <a:latin typeface="Bahnschrift SemiBold SemiConden" panose="020B0502040204020203" pitchFamily="34" charset="0"/>
                <a:ea typeface="Yu Mincho" panose="02020400000000000000" pitchFamily="18" charset="-128"/>
              </a:rPr>
              <a:t> in </a:t>
            </a:r>
            <a:r>
              <a:rPr lang="sk-SK" sz="3600" dirty="0" err="1">
                <a:effectLst/>
                <a:latin typeface="Bahnschrift SemiBold SemiConden" panose="020B0502040204020203" pitchFamily="34" charset="0"/>
                <a:ea typeface="Yu Mincho" panose="02020400000000000000" pitchFamily="18" charset="-128"/>
              </a:rPr>
              <a:t>the</a:t>
            </a:r>
            <a:r>
              <a:rPr lang="sk-SK" sz="3600" dirty="0">
                <a:effectLst/>
                <a:latin typeface="Bahnschrift SemiBold SemiConden" panose="020B0502040204020203" pitchFamily="34" charset="0"/>
                <a:ea typeface="Yu Mincho" panose="02020400000000000000" pitchFamily="18" charset="-128"/>
              </a:rPr>
              <a:t> EU single </a:t>
            </a:r>
            <a:r>
              <a:rPr lang="sk-SK" sz="3600" dirty="0" err="1">
                <a:effectLst/>
                <a:latin typeface="Bahnschrift SemiBold SemiConden" panose="020B0502040204020203" pitchFamily="34" charset="0"/>
                <a:ea typeface="Yu Mincho" panose="02020400000000000000" pitchFamily="18" charset="-128"/>
              </a:rPr>
              <a:t>market</a:t>
            </a:r>
            <a:r>
              <a:rPr lang="sk-SK" sz="3600" dirty="0">
                <a:effectLst/>
                <a:latin typeface="Bahnschrift SemiBold SemiConden" panose="020B0502040204020203" pitchFamily="34" charset="0"/>
                <a:ea typeface="Yu Mincho" panose="02020400000000000000" pitchFamily="18" charset="-128"/>
              </a:rPr>
              <a:t>?</a:t>
            </a:r>
            <a:endParaRPr lang="sk-SK" sz="3600" b="0" i="0" u="none" strike="noStrike" baseline="0" dirty="0">
              <a:solidFill>
                <a:srgbClr val="000000"/>
              </a:solidFill>
              <a:latin typeface="Bahnschrift SemiBold SemiConden" panose="020B0502040204020203" pitchFamily="34" charset="0"/>
            </a:endParaRPr>
          </a:p>
        </p:txBody>
      </p:sp>
      <p:sp>
        <p:nvSpPr>
          <p:cNvPr id="3" name="Podnadpis 2">
            <a:extLst>
              <a:ext uri="{FF2B5EF4-FFF2-40B4-BE49-F238E27FC236}">
                <a16:creationId xmlns:a16="http://schemas.microsoft.com/office/drawing/2014/main" id="{6ED363E3-1548-4A1C-B9D1-D6A8A106BE02}"/>
              </a:ext>
            </a:extLst>
          </p:cNvPr>
          <p:cNvSpPr>
            <a:spLocks noGrp="1"/>
          </p:cNvSpPr>
          <p:nvPr>
            <p:ph type="subTitle" idx="1"/>
          </p:nvPr>
        </p:nvSpPr>
        <p:spPr>
          <a:xfrm>
            <a:off x="467544" y="1663601"/>
            <a:ext cx="8352928" cy="4556223"/>
          </a:xfrm>
        </p:spPr>
        <p:txBody>
          <a:bodyPr>
            <a:noAutofit/>
          </a:bodyPr>
          <a:lstStyle/>
          <a:p>
            <a:pPr marL="342900" lvl="0" indent="-342900" algn="just">
              <a:lnSpc>
                <a:spcPct val="107000"/>
              </a:lnSpc>
              <a:spcAft>
                <a:spcPts val="600"/>
              </a:spcAft>
              <a:buSzPts val="1200"/>
              <a:buFont typeface="Trebuchet MS" panose="020B0603020202020204" pitchFamily="34" charset="0"/>
              <a:buChar char="-"/>
            </a:pPr>
            <a:r>
              <a:rPr lang="en-GB" sz="1800" b="1" dirty="0">
                <a:solidFill>
                  <a:srgbClr val="000000"/>
                </a:solidFill>
                <a:effectLst/>
                <a:latin typeface="Bahnschrift SemiLight Condensed" panose="020B0502040204020203" pitchFamily="34" charset="0"/>
                <a:ea typeface="Calibri" panose="020F0502020204030204" pitchFamily="34" charset="0"/>
                <a:cs typeface="Proxima Nova Black"/>
              </a:rPr>
              <a:t>Become a supplier to large EU-based companies or retail chain;</a:t>
            </a:r>
            <a:endParaRPr lang="sk-SK" sz="1800" b="1" dirty="0">
              <a:solidFill>
                <a:srgbClr val="000000"/>
              </a:solidFill>
              <a:effectLst/>
              <a:latin typeface="Bahnschrift SemiLight Condensed" panose="020B0502040204020203" pitchFamily="34" charset="0"/>
              <a:ea typeface="Calibri" panose="020F0502020204030204" pitchFamily="34" charset="0"/>
              <a:cs typeface="Trebuchet MS" panose="020B0603020202020204" pitchFamily="34" charset="0"/>
            </a:endParaRPr>
          </a:p>
          <a:p>
            <a:pPr marL="342900" lvl="0" indent="-342900" algn="just">
              <a:lnSpc>
                <a:spcPct val="107000"/>
              </a:lnSpc>
              <a:spcAft>
                <a:spcPts val="600"/>
              </a:spcAft>
              <a:buSzPts val="1200"/>
              <a:buFont typeface="Trebuchet MS" panose="020B0603020202020204" pitchFamily="34" charset="0"/>
              <a:buChar char="-"/>
            </a:pPr>
            <a:r>
              <a:rPr lang="en-GB" sz="1800" b="1" dirty="0">
                <a:solidFill>
                  <a:srgbClr val="000000"/>
                </a:solidFill>
                <a:effectLst/>
                <a:latin typeface="Bahnschrift SemiLight Condensed" panose="020B0502040204020203" pitchFamily="34" charset="0"/>
                <a:ea typeface="Calibri" panose="020F0502020204030204" pitchFamily="34" charset="0"/>
                <a:cs typeface="Proxima Nova Black"/>
              </a:rPr>
              <a:t>Identify a sector with little existing competition, whether because it: </a:t>
            </a:r>
            <a:endParaRPr lang="sk-SK" sz="1800" dirty="0">
              <a:solidFill>
                <a:srgbClr val="000000"/>
              </a:solidFill>
              <a:effectLst/>
              <a:latin typeface="Bahnschrift SemiLight Condensed" panose="020B0502040204020203" pitchFamily="34" charset="0"/>
              <a:ea typeface="Calibri" panose="020F0502020204030204" pitchFamily="34" charset="0"/>
              <a:cs typeface="Trebuchet MS" panose="020B0603020202020204" pitchFamily="34" charset="0"/>
            </a:endParaRPr>
          </a:p>
          <a:p>
            <a:pPr marL="342900" lvl="0" indent="-342900" algn="just">
              <a:lnSpc>
                <a:spcPct val="107000"/>
              </a:lnSpc>
              <a:spcAft>
                <a:spcPts val="600"/>
              </a:spcAft>
              <a:buFont typeface="+mj-lt"/>
              <a:buAutoNum type="alphaLcParenR"/>
            </a:pPr>
            <a:r>
              <a:rPr lang="en-GB" sz="1800" b="1" i="1" dirty="0">
                <a:solidFill>
                  <a:srgbClr val="000000"/>
                </a:solidFill>
                <a:effectLst/>
                <a:latin typeface="Bahnschrift SemiLight Condensed" panose="020B0502040204020203" pitchFamily="34" charset="0"/>
                <a:ea typeface="Calibri" panose="020F0502020204030204" pitchFamily="34" charset="0"/>
                <a:cs typeface="Proxima Nova Black"/>
              </a:rPr>
              <a:t>is not interesting for big companies</a:t>
            </a:r>
            <a:endParaRPr lang="sk-SK" sz="1800" dirty="0">
              <a:solidFill>
                <a:srgbClr val="000000"/>
              </a:solidFill>
              <a:effectLst/>
              <a:latin typeface="Bahnschrift SemiLight Condensed" panose="020B0502040204020203" pitchFamily="34" charset="0"/>
              <a:ea typeface="Calibri" panose="020F0502020204030204" pitchFamily="34" charset="0"/>
              <a:cs typeface="Proxima Nova Black"/>
            </a:endParaRPr>
          </a:p>
          <a:p>
            <a:pPr marL="457200" algn="just">
              <a:lnSpc>
                <a:spcPct val="107000"/>
              </a:lnSpc>
              <a:spcAft>
                <a:spcPts val="600"/>
              </a:spcAft>
            </a:pPr>
            <a:r>
              <a:rPr lang="en-GB" sz="1800" b="0" dirty="0">
                <a:solidFill>
                  <a:srgbClr val="000000"/>
                </a:solidFill>
                <a:effectLst/>
                <a:latin typeface="Bahnschrift SemiLight Condensed" panose="020B0502040204020203" pitchFamily="34" charset="0"/>
                <a:ea typeface="Calibri" panose="020F0502020204030204" pitchFamily="34" charset="0"/>
                <a:cs typeface="Proxima Nova Black"/>
              </a:rPr>
              <a:t>Such sectors include Armenian souvenirs and other folk items (such as traditional Armenian national costumes) may include small enterprises manufacturing Armenian souvenirs and other items of folklore like national Armenian apparel and house appliances or musical instruments.</a:t>
            </a:r>
            <a:endParaRPr lang="sk-SK" sz="1800" dirty="0">
              <a:solidFill>
                <a:srgbClr val="000000"/>
              </a:solidFill>
              <a:effectLst/>
              <a:latin typeface="Bahnschrift SemiLight Condensed" panose="020B0502040204020203" pitchFamily="34" charset="0"/>
              <a:ea typeface="Calibri" panose="020F0502020204030204" pitchFamily="34" charset="0"/>
              <a:cs typeface="Proxima Nova Black"/>
            </a:endParaRPr>
          </a:p>
          <a:p>
            <a:pPr marL="342900" lvl="0" indent="-342900" algn="just">
              <a:lnSpc>
                <a:spcPct val="107000"/>
              </a:lnSpc>
              <a:spcAft>
                <a:spcPts val="600"/>
              </a:spcAft>
              <a:buFont typeface="+mj-lt"/>
              <a:buAutoNum type="alphaLcParenR"/>
            </a:pPr>
            <a:r>
              <a:rPr lang="en-GB" sz="1800" b="1" i="1" dirty="0">
                <a:solidFill>
                  <a:srgbClr val="000000"/>
                </a:solidFill>
                <a:effectLst/>
                <a:latin typeface="Bahnschrift SemiLight Condensed" panose="020B0502040204020203" pitchFamily="34" charset="0"/>
                <a:ea typeface="Calibri" panose="020F0502020204030204" pitchFamily="34" charset="0"/>
                <a:cs typeface="Proxima Nova Black"/>
              </a:rPr>
              <a:t>is too small a niche for other producers</a:t>
            </a:r>
            <a:endParaRPr lang="sk-SK" sz="1800" dirty="0">
              <a:solidFill>
                <a:srgbClr val="000000"/>
              </a:solidFill>
              <a:effectLst/>
              <a:latin typeface="Bahnschrift SemiLight Condensed" panose="020B0502040204020203" pitchFamily="34" charset="0"/>
              <a:ea typeface="Calibri" panose="020F0502020204030204" pitchFamily="34" charset="0"/>
              <a:cs typeface="Proxima Nova Black"/>
            </a:endParaRPr>
          </a:p>
          <a:p>
            <a:pPr marL="450215" algn="just">
              <a:lnSpc>
                <a:spcPct val="107000"/>
              </a:lnSpc>
              <a:spcAft>
                <a:spcPts val="600"/>
              </a:spcAft>
            </a:pPr>
            <a:r>
              <a:rPr lang="en-GB" sz="1800" b="0" dirty="0">
                <a:solidFill>
                  <a:srgbClr val="000000"/>
                </a:solidFill>
                <a:effectLst/>
                <a:latin typeface="Bahnschrift SemiLight Condensed" panose="020B0502040204020203" pitchFamily="34" charset="0"/>
                <a:ea typeface="Calibri" panose="020F0502020204030204" pitchFamily="34" charset="0"/>
                <a:cs typeface="Proxima Nova Black"/>
              </a:rPr>
              <a:t>high-value-added but small-volume agricultural products such as unique varieties of Armenian cheese, dried fruits and products from them. </a:t>
            </a:r>
            <a:endParaRPr lang="sk-SK" sz="1800" dirty="0">
              <a:solidFill>
                <a:srgbClr val="000000"/>
              </a:solidFill>
              <a:effectLst/>
              <a:latin typeface="Bahnschrift SemiLight Condensed" panose="020B0502040204020203" pitchFamily="34" charset="0"/>
              <a:ea typeface="Calibri" panose="020F0502020204030204" pitchFamily="34" charset="0"/>
              <a:cs typeface="Proxima Nova Black"/>
            </a:endParaRPr>
          </a:p>
          <a:p>
            <a:pPr algn="just"/>
            <a:endParaRPr lang="en-GB" sz="1600" dirty="0">
              <a:solidFill>
                <a:schemeClr val="tx1"/>
              </a:solidFill>
              <a:latin typeface="Bahnschrift SemiLight" panose="020B0502040204020203" pitchFamily="34" charset="0"/>
            </a:endParaRPr>
          </a:p>
        </p:txBody>
      </p:sp>
      <p:pic>
        <p:nvPicPr>
          <p:cNvPr id="5" name="Zástupný objekt pre obsah 4">
            <a:extLst>
              <a:ext uri="{FF2B5EF4-FFF2-40B4-BE49-F238E27FC236}">
                <a16:creationId xmlns:a16="http://schemas.microsoft.com/office/drawing/2014/main" id="{321AB9DE-40AA-41E4-8FDA-34AC9E3071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
        <p:nvSpPr>
          <p:cNvPr id="6" name="Zástupný objekt pre číslo snímky 5">
            <a:extLst>
              <a:ext uri="{FF2B5EF4-FFF2-40B4-BE49-F238E27FC236}">
                <a16:creationId xmlns:a16="http://schemas.microsoft.com/office/drawing/2014/main" id="{7CA7B9F5-ADD1-4F5C-ABDA-6A2F5A89CFBA}"/>
              </a:ext>
            </a:extLst>
          </p:cNvPr>
          <p:cNvSpPr>
            <a:spLocks noGrp="1"/>
          </p:cNvSpPr>
          <p:nvPr>
            <p:ph type="sldNum" sz="quarter" idx="12"/>
          </p:nvPr>
        </p:nvSpPr>
        <p:spPr>
          <a:xfrm>
            <a:off x="6553200" y="6356350"/>
            <a:ext cx="2133600" cy="365125"/>
          </a:xfrm>
        </p:spPr>
        <p:txBody>
          <a:bodyPr/>
          <a:lstStyle/>
          <a:p>
            <a:fld id="{B4454109-921E-4389-BB64-5D153A4656D4}" type="slidenum">
              <a:rPr lang="sk-SK" smtClean="0"/>
              <a:t>25</a:t>
            </a:fld>
            <a:endParaRPr lang="sk-SK" dirty="0"/>
          </a:p>
        </p:txBody>
      </p:sp>
    </p:spTree>
    <p:extLst>
      <p:ext uri="{BB962C8B-B14F-4D97-AF65-F5344CB8AC3E}">
        <p14:creationId xmlns:p14="http://schemas.microsoft.com/office/powerpoint/2010/main" val="35179102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skuska pozadie.jpg">
            <a:extLst>
              <a:ext uri="{FF2B5EF4-FFF2-40B4-BE49-F238E27FC236}">
                <a16:creationId xmlns:a16="http://schemas.microsoft.com/office/drawing/2014/main" id="{71DA8BE5-3B7C-4E8C-A793-6E82FBC70A4E}"/>
              </a:ext>
            </a:extLst>
          </p:cNvPr>
          <p:cNvPicPr>
            <a:picLocks noChangeAspect="1"/>
          </p:cNvPicPr>
          <p:nvPr/>
        </p:nvPicPr>
        <p:blipFill>
          <a:blip r:embed="rId2" cstate="print">
            <a:alphaModFix amt="20000"/>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757C33A0-5444-420A-9A3F-8CDB7DF55BC3}"/>
              </a:ext>
            </a:extLst>
          </p:cNvPr>
          <p:cNvSpPr>
            <a:spLocks noGrp="1"/>
          </p:cNvSpPr>
          <p:nvPr>
            <p:ph type="ctrTitle"/>
          </p:nvPr>
        </p:nvSpPr>
        <p:spPr>
          <a:xfrm>
            <a:off x="107504" y="26534"/>
            <a:ext cx="7772400" cy="1470025"/>
          </a:xfrm>
        </p:spPr>
        <p:txBody>
          <a:bodyPr>
            <a:noAutofit/>
          </a:bodyPr>
          <a:lstStyle/>
          <a:p>
            <a:pPr lvl="1" algn="ctr"/>
            <a:r>
              <a:rPr lang="sk-SK" sz="3600" dirty="0">
                <a:effectLst/>
                <a:latin typeface="Bahnschrift SemiBold SemiConden" panose="020B0502040204020203" pitchFamily="34" charset="0"/>
                <a:ea typeface="Yu Mincho" panose="02020400000000000000" pitchFamily="18" charset="-128"/>
              </a:rPr>
              <a:t>What are </a:t>
            </a:r>
            <a:r>
              <a:rPr lang="sk-SK" sz="3600" dirty="0" err="1">
                <a:effectLst/>
                <a:latin typeface="Bahnschrift SemiBold SemiConden" panose="020B0502040204020203" pitchFamily="34" charset="0"/>
                <a:ea typeface="Yu Mincho" panose="02020400000000000000" pitchFamily="18" charset="-128"/>
              </a:rPr>
              <a:t>potential</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strategies</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for</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success</a:t>
            </a:r>
            <a:r>
              <a:rPr lang="sk-SK" sz="3600" dirty="0">
                <a:effectLst/>
                <a:latin typeface="Bahnschrift SemiBold SemiConden" panose="020B0502040204020203" pitchFamily="34" charset="0"/>
                <a:ea typeface="Yu Mincho" panose="02020400000000000000" pitchFamily="18" charset="-128"/>
              </a:rPr>
              <a:t> in </a:t>
            </a:r>
            <a:r>
              <a:rPr lang="sk-SK" sz="3600" dirty="0" err="1">
                <a:effectLst/>
                <a:latin typeface="Bahnschrift SemiBold SemiConden" panose="020B0502040204020203" pitchFamily="34" charset="0"/>
                <a:ea typeface="Yu Mincho" panose="02020400000000000000" pitchFamily="18" charset="-128"/>
              </a:rPr>
              <a:t>the</a:t>
            </a:r>
            <a:r>
              <a:rPr lang="sk-SK" sz="3600" dirty="0">
                <a:effectLst/>
                <a:latin typeface="Bahnschrift SemiBold SemiConden" panose="020B0502040204020203" pitchFamily="34" charset="0"/>
                <a:ea typeface="Yu Mincho" panose="02020400000000000000" pitchFamily="18" charset="-128"/>
              </a:rPr>
              <a:t> EU single </a:t>
            </a:r>
            <a:r>
              <a:rPr lang="sk-SK" sz="3600" dirty="0" err="1">
                <a:effectLst/>
                <a:latin typeface="Bahnschrift SemiBold SemiConden" panose="020B0502040204020203" pitchFamily="34" charset="0"/>
                <a:ea typeface="Yu Mincho" panose="02020400000000000000" pitchFamily="18" charset="-128"/>
              </a:rPr>
              <a:t>market</a:t>
            </a:r>
            <a:r>
              <a:rPr lang="sk-SK" sz="3600" dirty="0">
                <a:effectLst/>
                <a:latin typeface="Bahnschrift SemiBold SemiConden" panose="020B0502040204020203" pitchFamily="34" charset="0"/>
                <a:ea typeface="Yu Mincho" panose="02020400000000000000" pitchFamily="18" charset="-128"/>
              </a:rPr>
              <a:t>?</a:t>
            </a:r>
            <a:endParaRPr lang="sk-SK" sz="3600" b="0" i="0" u="none" strike="noStrike" baseline="0" dirty="0">
              <a:solidFill>
                <a:srgbClr val="000000"/>
              </a:solidFill>
              <a:latin typeface="Bahnschrift SemiBold SemiConden" panose="020B0502040204020203" pitchFamily="34" charset="0"/>
            </a:endParaRPr>
          </a:p>
        </p:txBody>
      </p:sp>
      <p:sp>
        <p:nvSpPr>
          <p:cNvPr id="3" name="Podnadpis 2">
            <a:extLst>
              <a:ext uri="{FF2B5EF4-FFF2-40B4-BE49-F238E27FC236}">
                <a16:creationId xmlns:a16="http://schemas.microsoft.com/office/drawing/2014/main" id="{6ED363E3-1548-4A1C-B9D1-D6A8A106BE02}"/>
              </a:ext>
            </a:extLst>
          </p:cNvPr>
          <p:cNvSpPr>
            <a:spLocks noGrp="1"/>
          </p:cNvSpPr>
          <p:nvPr>
            <p:ph type="subTitle" idx="1"/>
          </p:nvPr>
        </p:nvSpPr>
        <p:spPr>
          <a:xfrm>
            <a:off x="467544" y="1663601"/>
            <a:ext cx="8352928" cy="4556223"/>
          </a:xfrm>
        </p:spPr>
        <p:txBody>
          <a:bodyPr>
            <a:noAutofit/>
          </a:bodyPr>
          <a:lstStyle/>
          <a:p>
            <a:pPr marL="342900" lvl="0" indent="-342900" algn="just">
              <a:lnSpc>
                <a:spcPct val="107000"/>
              </a:lnSpc>
              <a:spcAft>
                <a:spcPts val="600"/>
              </a:spcAft>
              <a:buSzPts val="1200"/>
              <a:buFont typeface="Trebuchet MS" panose="020B0603020202020204" pitchFamily="34" charset="0"/>
              <a:buChar char="-"/>
            </a:pPr>
            <a:r>
              <a:rPr lang="en-GB" sz="1800" b="1" dirty="0">
                <a:solidFill>
                  <a:srgbClr val="000000"/>
                </a:solidFill>
                <a:effectLst/>
                <a:latin typeface="Bahnschrift SemiLight Condensed" panose="020B0502040204020203" pitchFamily="34" charset="0"/>
                <a:ea typeface="Calibri" panose="020F0502020204030204" pitchFamily="34" charset="0"/>
                <a:cs typeface="Proxima Nova Black"/>
              </a:rPr>
              <a:t>Produce under EU brand names </a:t>
            </a:r>
            <a:endParaRPr lang="sk-SK" sz="1800" dirty="0">
              <a:solidFill>
                <a:srgbClr val="000000"/>
              </a:solidFill>
              <a:effectLst/>
              <a:latin typeface="Bahnschrift SemiLight Condensed" panose="020B0502040204020203" pitchFamily="34" charset="0"/>
              <a:ea typeface="Calibri" panose="020F0502020204030204" pitchFamily="34" charset="0"/>
              <a:cs typeface="Trebuchet MS" panose="020B0603020202020204" pitchFamily="34" charset="0"/>
            </a:endParaRPr>
          </a:p>
          <a:p>
            <a:pPr marL="457200" algn="just">
              <a:lnSpc>
                <a:spcPct val="107000"/>
              </a:lnSpc>
              <a:spcAft>
                <a:spcPts val="600"/>
              </a:spcAft>
            </a:pPr>
            <a:r>
              <a:rPr lang="en-GB" sz="1800" b="0" dirty="0">
                <a:solidFill>
                  <a:srgbClr val="000000"/>
                </a:solidFill>
                <a:effectLst/>
                <a:latin typeface="Bahnschrift SemiLight Condensed" panose="020B0502040204020203" pitchFamily="34" charset="0"/>
                <a:ea typeface="Calibri" panose="020F0502020204030204" pitchFamily="34" charset="0"/>
                <a:cs typeface="Proxima Nova Black"/>
              </a:rPr>
              <a:t>Several Armenian companies manufacture products using the technologies and brand names of well-known European companies. </a:t>
            </a:r>
            <a:endParaRPr lang="sk-SK" sz="1800" dirty="0">
              <a:solidFill>
                <a:srgbClr val="000000"/>
              </a:solidFill>
              <a:effectLst/>
              <a:latin typeface="Bahnschrift SemiLight Condensed" panose="020B0502040204020203" pitchFamily="34" charset="0"/>
              <a:ea typeface="Calibri" panose="020F0502020204030204" pitchFamily="34" charset="0"/>
              <a:cs typeface="Proxima Nova Black"/>
            </a:endParaRPr>
          </a:p>
          <a:p>
            <a:pPr marL="342900" lvl="0" indent="-342900" algn="just">
              <a:lnSpc>
                <a:spcPct val="107000"/>
              </a:lnSpc>
              <a:spcAft>
                <a:spcPts val="600"/>
              </a:spcAft>
              <a:buSzPts val="1200"/>
              <a:buFont typeface="Trebuchet MS" panose="020B0603020202020204" pitchFamily="34" charset="0"/>
              <a:buChar char="-"/>
            </a:pPr>
            <a:r>
              <a:rPr lang="en-GB" sz="1800" b="1" dirty="0">
                <a:solidFill>
                  <a:srgbClr val="000000"/>
                </a:solidFill>
                <a:effectLst/>
                <a:latin typeface="Bahnschrift SemiLight Condensed" panose="020B0502040204020203" pitchFamily="34" charset="0"/>
                <a:ea typeface="Calibri" panose="020F0502020204030204" pitchFamily="34" charset="0"/>
                <a:cs typeface="Proxima Nova Black"/>
              </a:rPr>
              <a:t>Attract EU investment</a:t>
            </a:r>
            <a:endParaRPr lang="sk-SK" sz="1800" dirty="0">
              <a:solidFill>
                <a:srgbClr val="000000"/>
              </a:solidFill>
              <a:effectLst/>
              <a:latin typeface="Bahnschrift SemiLight Condensed" panose="020B0502040204020203" pitchFamily="34" charset="0"/>
              <a:ea typeface="Calibri" panose="020F0502020204030204" pitchFamily="34" charset="0"/>
              <a:cs typeface="Trebuchet MS" panose="020B0603020202020204" pitchFamily="34" charset="0"/>
            </a:endParaRPr>
          </a:p>
          <a:p>
            <a:pPr marL="457200" algn="just">
              <a:lnSpc>
                <a:spcPct val="107000"/>
              </a:lnSpc>
              <a:spcAft>
                <a:spcPts val="600"/>
              </a:spcAft>
            </a:pPr>
            <a:r>
              <a:rPr lang="en-GB" sz="1800" b="0" dirty="0">
                <a:solidFill>
                  <a:srgbClr val="000000"/>
                </a:solidFill>
                <a:effectLst/>
                <a:latin typeface="Bahnschrift SemiLight Condensed" panose="020B0502040204020203" pitchFamily="34" charset="0"/>
                <a:ea typeface="Calibri" panose="020F0502020204030204" pitchFamily="34" charset="0"/>
                <a:cs typeface="Proxima Nova Black"/>
              </a:rPr>
              <a:t>Some Armenian companies have succeeded in attracting EU investors to develop and equip their production facilities with modern technologies and management practices.</a:t>
            </a:r>
            <a:endParaRPr lang="sk-SK" sz="1800" dirty="0">
              <a:solidFill>
                <a:srgbClr val="000000"/>
              </a:solidFill>
              <a:effectLst/>
              <a:latin typeface="Bahnschrift SemiLight Condensed" panose="020B0502040204020203" pitchFamily="34" charset="0"/>
              <a:ea typeface="Calibri" panose="020F0502020204030204" pitchFamily="34" charset="0"/>
              <a:cs typeface="Proxima Nova Black"/>
            </a:endParaRPr>
          </a:p>
          <a:p>
            <a:pPr algn="just"/>
            <a:endParaRPr lang="en-GB" sz="1600" dirty="0">
              <a:solidFill>
                <a:schemeClr val="tx1"/>
              </a:solidFill>
              <a:latin typeface="Bahnschrift SemiLight" panose="020B0502040204020203" pitchFamily="34" charset="0"/>
            </a:endParaRPr>
          </a:p>
        </p:txBody>
      </p:sp>
      <p:pic>
        <p:nvPicPr>
          <p:cNvPr id="5" name="Zástupný objekt pre obsah 4">
            <a:extLst>
              <a:ext uri="{FF2B5EF4-FFF2-40B4-BE49-F238E27FC236}">
                <a16:creationId xmlns:a16="http://schemas.microsoft.com/office/drawing/2014/main" id="{321AB9DE-40AA-41E4-8FDA-34AC9E3071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
        <p:nvSpPr>
          <p:cNvPr id="6" name="Zástupný objekt pre číslo snímky 5">
            <a:extLst>
              <a:ext uri="{FF2B5EF4-FFF2-40B4-BE49-F238E27FC236}">
                <a16:creationId xmlns:a16="http://schemas.microsoft.com/office/drawing/2014/main" id="{7CA7B9F5-ADD1-4F5C-ABDA-6A2F5A89CFBA}"/>
              </a:ext>
            </a:extLst>
          </p:cNvPr>
          <p:cNvSpPr>
            <a:spLocks noGrp="1"/>
          </p:cNvSpPr>
          <p:nvPr>
            <p:ph type="sldNum" sz="quarter" idx="12"/>
          </p:nvPr>
        </p:nvSpPr>
        <p:spPr>
          <a:xfrm>
            <a:off x="6553200" y="6356350"/>
            <a:ext cx="2133600" cy="365125"/>
          </a:xfrm>
        </p:spPr>
        <p:txBody>
          <a:bodyPr/>
          <a:lstStyle/>
          <a:p>
            <a:fld id="{B4454109-921E-4389-BB64-5D153A4656D4}" type="slidenum">
              <a:rPr lang="sk-SK" smtClean="0"/>
              <a:t>26</a:t>
            </a:fld>
            <a:endParaRPr lang="sk-SK" dirty="0"/>
          </a:p>
        </p:txBody>
      </p:sp>
    </p:spTree>
    <p:extLst>
      <p:ext uri="{BB962C8B-B14F-4D97-AF65-F5344CB8AC3E}">
        <p14:creationId xmlns:p14="http://schemas.microsoft.com/office/powerpoint/2010/main" val="30291351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skuska pozadie.jpg">
            <a:extLst>
              <a:ext uri="{FF2B5EF4-FFF2-40B4-BE49-F238E27FC236}">
                <a16:creationId xmlns:a16="http://schemas.microsoft.com/office/drawing/2014/main" id="{71DA8BE5-3B7C-4E8C-A793-6E82FBC70A4E}"/>
              </a:ext>
            </a:extLst>
          </p:cNvPr>
          <p:cNvPicPr>
            <a:picLocks noChangeAspect="1"/>
          </p:cNvPicPr>
          <p:nvPr/>
        </p:nvPicPr>
        <p:blipFill>
          <a:blip r:embed="rId2" cstate="print">
            <a:alphaModFix amt="20000"/>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757C33A0-5444-420A-9A3F-8CDB7DF55BC3}"/>
              </a:ext>
            </a:extLst>
          </p:cNvPr>
          <p:cNvSpPr>
            <a:spLocks noGrp="1"/>
          </p:cNvSpPr>
          <p:nvPr>
            <p:ph type="ctrTitle"/>
          </p:nvPr>
        </p:nvSpPr>
        <p:spPr>
          <a:xfrm>
            <a:off x="107504" y="26534"/>
            <a:ext cx="7772400" cy="1470025"/>
          </a:xfrm>
        </p:spPr>
        <p:txBody>
          <a:bodyPr>
            <a:normAutofit/>
          </a:bodyPr>
          <a:lstStyle/>
          <a:p>
            <a:r>
              <a:rPr lang="en-US" sz="3600" dirty="0">
                <a:latin typeface="Bahnschrift SemiBold SemiConden" panose="020B0502040204020203" pitchFamily="34" charset="0"/>
              </a:rPr>
              <a:t>Suggestions and Recommendations from </a:t>
            </a:r>
            <a:r>
              <a:rPr lang="sk-SK" sz="3600" dirty="0" err="1">
                <a:latin typeface="Bahnschrift SemiBold SemiConden" panose="020B0502040204020203" pitchFamily="34" charset="0"/>
              </a:rPr>
              <a:t>SMEs</a:t>
            </a:r>
            <a:r>
              <a:rPr lang="en-US" sz="3600" dirty="0">
                <a:latin typeface="Bahnschrift SemiBold SemiConden" panose="020B0502040204020203" pitchFamily="34" charset="0"/>
              </a:rPr>
              <a:t> – cross-cutting issues</a:t>
            </a:r>
            <a:endParaRPr lang="sk-SK" sz="3600" dirty="0">
              <a:latin typeface="Bahnschrift SemiBold SemiConden" panose="020B0502040204020203" pitchFamily="34" charset="0"/>
            </a:endParaRPr>
          </a:p>
        </p:txBody>
      </p:sp>
      <p:sp>
        <p:nvSpPr>
          <p:cNvPr id="3" name="Podnadpis 2">
            <a:extLst>
              <a:ext uri="{FF2B5EF4-FFF2-40B4-BE49-F238E27FC236}">
                <a16:creationId xmlns:a16="http://schemas.microsoft.com/office/drawing/2014/main" id="{6ED363E3-1548-4A1C-B9D1-D6A8A106BE02}"/>
              </a:ext>
            </a:extLst>
          </p:cNvPr>
          <p:cNvSpPr>
            <a:spLocks noGrp="1"/>
          </p:cNvSpPr>
          <p:nvPr>
            <p:ph type="subTitle" idx="1"/>
          </p:nvPr>
        </p:nvSpPr>
        <p:spPr>
          <a:xfrm>
            <a:off x="467544" y="1663602"/>
            <a:ext cx="8352928" cy="4429694"/>
          </a:xfrm>
        </p:spPr>
        <p:txBody>
          <a:bodyPr>
            <a:normAutofit fontScale="62500" lnSpcReduction="20000"/>
          </a:bodyPr>
          <a:lstStyle/>
          <a:p>
            <a:pPr marL="0" indent="0" algn="l">
              <a:buNone/>
            </a:pPr>
            <a:r>
              <a:rPr lang="en-US" dirty="0">
                <a:solidFill>
                  <a:schemeClr val="tx1"/>
                </a:solidFill>
                <a:latin typeface="Bahnschrift SemiLight SemiConde" panose="020B0502040204020203" pitchFamily="34" charset="0"/>
              </a:rPr>
              <a:t>1.     Lack of education and qualified workforce in many economic sub-sectors, </a:t>
            </a:r>
            <a:r>
              <a:rPr lang="sk-SK" dirty="0">
                <a:solidFill>
                  <a:schemeClr val="tx1"/>
                </a:solidFill>
                <a:latin typeface="Bahnschrift SemiLight SemiConde" panose="020B0502040204020203" pitchFamily="34" charset="0"/>
              </a:rPr>
              <a:t>	</a:t>
            </a:r>
            <a:r>
              <a:rPr lang="en-US" dirty="0">
                <a:solidFill>
                  <a:schemeClr val="tx1"/>
                </a:solidFill>
                <a:latin typeface="Bahnschrift SemiLight SemiConde" panose="020B0502040204020203" pitchFamily="34" charset="0"/>
              </a:rPr>
              <a:t>including those that have the potential to export to the EU market</a:t>
            </a:r>
            <a:r>
              <a:rPr lang="sk-SK" dirty="0">
                <a:solidFill>
                  <a:schemeClr val="tx1"/>
                </a:solidFill>
                <a:latin typeface="Bahnschrift SemiLight SemiConde" panose="020B0502040204020203" pitchFamily="34" charset="0"/>
              </a:rPr>
              <a:t> – 	</a:t>
            </a:r>
            <a:r>
              <a:rPr lang="sk-SK" dirty="0" err="1">
                <a:solidFill>
                  <a:schemeClr val="tx1"/>
                </a:solidFill>
                <a:latin typeface="Bahnschrift SemiLight SemiConde" panose="020B0502040204020203" pitchFamily="34" charset="0"/>
              </a:rPr>
              <a:t>strenghtening</a:t>
            </a:r>
            <a:r>
              <a:rPr lang="sk-SK" dirty="0">
                <a:solidFill>
                  <a:schemeClr val="tx1"/>
                </a:solidFill>
                <a:latin typeface="Bahnschrift SemiLight SemiConde" panose="020B0502040204020203" pitchFamily="34" charset="0"/>
              </a:rPr>
              <a:t> </a:t>
            </a:r>
            <a:r>
              <a:rPr lang="sk-SK" dirty="0" err="1">
                <a:solidFill>
                  <a:schemeClr val="tx1"/>
                </a:solidFill>
                <a:latin typeface="Bahnschrift SemiLight SemiConde" panose="020B0502040204020203" pitchFamily="34" charset="0"/>
              </a:rPr>
              <a:t>vocational</a:t>
            </a:r>
            <a:r>
              <a:rPr lang="sk-SK" dirty="0">
                <a:solidFill>
                  <a:schemeClr val="tx1"/>
                </a:solidFill>
                <a:latin typeface="Bahnschrift SemiLight SemiConde" panose="020B0502040204020203" pitchFamily="34" charset="0"/>
              </a:rPr>
              <a:t> </a:t>
            </a:r>
            <a:r>
              <a:rPr lang="sk-SK" dirty="0" err="1">
                <a:solidFill>
                  <a:schemeClr val="tx1"/>
                </a:solidFill>
                <a:latin typeface="Bahnschrift SemiLight SemiConde" panose="020B0502040204020203" pitchFamily="34" charset="0"/>
              </a:rPr>
              <a:t>training</a:t>
            </a:r>
            <a:r>
              <a:rPr lang="sk-SK" dirty="0">
                <a:solidFill>
                  <a:schemeClr val="tx1"/>
                </a:solidFill>
                <a:latin typeface="Bahnschrift SemiLight SemiConde" panose="020B0502040204020203" pitchFamily="34" charset="0"/>
              </a:rPr>
              <a:t>.</a:t>
            </a:r>
            <a:endParaRPr lang="en-US" dirty="0">
              <a:solidFill>
                <a:schemeClr val="tx1"/>
              </a:solidFill>
              <a:latin typeface="Bahnschrift SemiLight SemiConde" panose="020B0502040204020203" pitchFamily="34" charset="0"/>
            </a:endParaRPr>
          </a:p>
          <a:p>
            <a:pPr marL="0" indent="0" algn="l">
              <a:buNone/>
            </a:pPr>
            <a:r>
              <a:rPr lang="en-US" dirty="0">
                <a:solidFill>
                  <a:schemeClr val="tx1"/>
                </a:solidFill>
                <a:latin typeface="Bahnschrift SemiLight SemiConde" panose="020B0502040204020203" pitchFamily="34" charset="0"/>
              </a:rPr>
              <a:t>2.     The lack of necessary infrastructure and technologies in various sub-sectors.</a:t>
            </a:r>
          </a:p>
          <a:p>
            <a:pPr marL="0" indent="0" algn="l">
              <a:buNone/>
            </a:pPr>
            <a:r>
              <a:rPr lang="en-US" dirty="0">
                <a:solidFill>
                  <a:schemeClr val="tx1"/>
                </a:solidFill>
                <a:latin typeface="Bahnschrift SemiLight SemiConde" panose="020B0502040204020203" pitchFamily="34" charset="0"/>
              </a:rPr>
              <a:t>3.     Access to finance</a:t>
            </a:r>
            <a:r>
              <a:rPr lang="sk-SK" dirty="0">
                <a:solidFill>
                  <a:schemeClr val="tx1"/>
                </a:solidFill>
                <a:latin typeface="Bahnschrift SemiLight SemiConde" panose="020B0502040204020203" pitchFamily="34" charset="0"/>
              </a:rPr>
              <a:t>s</a:t>
            </a:r>
            <a:r>
              <a:rPr lang="en-US" dirty="0">
                <a:solidFill>
                  <a:schemeClr val="tx1"/>
                </a:solidFill>
                <a:latin typeface="Bahnschrift SemiLight SemiConde" panose="020B0502040204020203" pitchFamily="34" charset="0"/>
              </a:rPr>
              <a:t> for SMEs</a:t>
            </a:r>
            <a:r>
              <a:rPr lang="sk-SK" dirty="0">
                <a:solidFill>
                  <a:schemeClr val="tx1"/>
                </a:solidFill>
                <a:latin typeface="Bahnschrift SemiLight SemiConde" panose="020B0502040204020203" pitchFamily="34" charset="0"/>
              </a:rPr>
              <a:t> – </a:t>
            </a:r>
            <a:r>
              <a:rPr lang="sk-SK" dirty="0" err="1">
                <a:solidFill>
                  <a:schemeClr val="tx1"/>
                </a:solidFill>
                <a:latin typeface="Bahnschrift SemiLight SemiConde" panose="020B0502040204020203" pitchFamily="34" charset="0"/>
              </a:rPr>
              <a:t>better</a:t>
            </a:r>
            <a:r>
              <a:rPr lang="sk-SK" dirty="0">
                <a:solidFill>
                  <a:schemeClr val="tx1"/>
                </a:solidFill>
                <a:latin typeface="Bahnschrift SemiLight SemiConde" panose="020B0502040204020203" pitchFamily="34" charset="0"/>
              </a:rPr>
              <a:t> and </a:t>
            </a:r>
            <a:r>
              <a:rPr lang="sk-SK" dirty="0" err="1">
                <a:solidFill>
                  <a:schemeClr val="tx1"/>
                </a:solidFill>
                <a:latin typeface="Bahnschrift SemiLight SemiConde" panose="020B0502040204020203" pitchFamily="34" charset="0"/>
              </a:rPr>
              <a:t>targeted</a:t>
            </a:r>
            <a:r>
              <a:rPr lang="sk-SK" dirty="0">
                <a:solidFill>
                  <a:schemeClr val="tx1"/>
                </a:solidFill>
                <a:latin typeface="Bahnschrift SemiLight SemiConde" panose="020B0502040204020203" pitchFamily="34" charset="0"/>
              </a:rPr>
              <a:t> </a:t>
            </a:r>
            <a:r>
              <a:rPr lang="sk-SK" dirty="0" err="1">
                <a:solidFill>
                  <a:schemeClr val="tx1"/>
                </a:solidFill>
                <a:latin typeface="Bahnschrift SemiLight SemiConde" panose="020B0502040204020203" pitchFamily="34" charset="0"/>
              </a:rPr>
              <a:t>assistance</a:t>
            </a:r>
            <a:r>
              <a:rPr lang="en-US" dirty="0">
                <a:solidFill>
                  <a:schemeClr val="tx1"/>
                </a:solidFill>
                <a:latin typeface="Bahnschrift SemiLight SemiConde" panose="020B0502040204020203" pitchFamily="34" charset="0"/>
              </a:rPr>
              <a:t>. </a:t>
            </a:r>
          </a:p>
          <a:p>
            <a:pPr marL="0" indent="0" algn="l">
              <a:buNone/>
            </a:pPr>
            <a:r>
              <a:rPr lang="en-US" dirty="0">
                <a:solidFill>
                  <a:schemeClr val="tx1"/>
                </a:solidFill>
                <a:latin typeface="Bahnschrift SemiLight SemiConde" panose="020B0502040204020203" pitchFamily="34" charset="0"/>
              </a:rPr>
              <a:t>4.     Too high collateral requested from SMEs by financial institutions. </a:t>
            </a:r>
          </a:p>
          <a:p>
            <a:pPr marL="0" indent="0" algn="l">
              <a:buNone/>
            </a:pPr>
            <a:r>
              <a:rPr lang="en-US" dirty="0">
                <a:solidFill>
                  <a:schemeClr val="tx1"/>
                </a:solidFill>
                <a:latin typeface="Bahnschrift SemiLight SemiConde" panose="020B0502040204020203" pitchFamily="34" charset="0"/>
              </a:rPr>
              <a:t>5.     Challenges in acquiring certification to sell products to the EU market. </a:t>
            </a:r>
          </a:p>
          <a:p>
            <a:pPr marL="0" indent="0" algn="l">
              <a:buNone/>
            </a:pPr>
            <a:r>
              <a:rPr lang="en-US" dirty="0">
                <a:solidFill>
                  <a:schemeClr val="tx1"/>
                </a:solidFill>
                <a:latin typeface="Bahnschrift SemiLight SemiConde" panose="020B0502040204020203" pitchFamily="34" charset="0"/>
              </a:rPr>
              <a:t>6.     Lack of certified laboratories in Armenia to conduct quality controls / tests. </a:t>
            </a:r>
          </a:p>
          <a:p>
            <a:pPr marL="0" indent="0" algn="l">
              <a:buNone/>
            </a:pPr>
            <a:r>
              <a:rPr lang="en-US" dirty="0">
                <a:solidFill>
                  <a:schemeClr val="tx1"/>
                </a:solidFill>
                <a:latin typeface="Bahnschrift SemiLight SemiConde" panose="020B0502040204020203" pitchFamily="34" charset="0"/>
              </a:rPr>
              <a:t>7.     The need for better access to soil diagnosis / testing. </a:t>
            </a:r>
          </a:p>
          <a:p>
            <a:pPr marL="0" indent="0" algn="l">
              <a:buNone/>
            </a:pPr>
            <a:r>
              <a:rPr lang="sk-SK" dirty="0">
                <a:solidFill>
                  <a:schemeClr val="tx1"/>
                </a:solidFill>
                <a:latin typeface="Bahnschrift SemiLight SemiConde" panose="020B0502040204020203" pitchFamily="34" charset="0"/>
              </a:rPr>
              <a:t>8</a:t>
            </a:r>
            <a:r>
              <a:rPr lang="en-US" dirty="0">
                <a:solidFill>
                  <a:schemeClr val="tx1"/>
                </a:solidFill>
                <a:latin typeface="Bahnschrift SemiLight SemiConde" panose="020B0502040204020203" pitchFamily="34" charset="0"/>
              </a:rPr>
              <a:t>.     The lack of strong campaigns and programs to promote Armenian products, </a:t>
            </a:r>
            <a:r>
              <a:rPr lang="sk-SK" dirty="0">
                <a:solidFill>
                  <a:schemeClr val="tx1"/>
                </a:solidFill>
                <a:latin typeface="Bahnschrift SemiLight SemiConde" panose="020B0502040204020203" pitchFamily="34" charset="0"/>
              </a:rPr>
              <a:t>	</a:t>
            </a:r>
            <a:r>
              <a:rPr lang="en-US" dirty="0">
                <a:solidFill>
                  <a:schemeClr val="tx1"/>
                </a:solidFill>
                <a:latin typeface="Bahnschrift SemiLight SemiConde" panose="020B0502040204020203" pitchFamily="34" charset="0"/>
              </a:rPr>
              <a:t>both abroad, and also domestically.</a:t>
            </a:r>
          </a:p>
          <a:p>
            <a:pPr marL="0" indent="0" algn="l">
              <a:buNone/>
            </a:pPr>
            <a:r>
              <a:rPr lang="sk-SK" dirty="0">
                <a:solidFill>
                  <a:schemeClr val="tx1"/>
                </a:solidFill>
                <a:latin typeface="Bahnschrift SemiLight SemiConde" panose="020B0502040204020203" pitchFamily="34" charset="0"/>
              </a:rPr>
              <a:t>9</a:t>
            </a:r>
            <a:r>
              <a:rPr lang="en-US" dirty="0">
                <a:solidFill>
                  <a:schemeClr val="tx1"/>
                </a:solidFill>
                <a:latin typeface="Bahnschrift SemiLight SemiConde" panose="020B0502040204020203" pitchFamily="34" charset="0"/>
              </a:rPr>
              <a:t>.  The absence of information about success stories from those who are already </a:t>
            </a:r>
            <a:r>
              <a:rPr lang="sk-SK" dirty="0">
                <a:solidFill>
                  <a:schemeClr val="tx1"/>
                </a:solidFill>
                <a:latin typeface="Bahnschrift SemiLight SemiConde" panose="020B0502040204020203" pitchFamily="34" charset="0"/>
              </a:rPr>
              <a:t>	</a:t>
            </a:r>
            <a:r>
              <a:rPr lang="en-US" dirty="0">
                <a:solidFill>
                  <a:schemeClr val="tx1"/>
                </a:solidFill>
                <a:latin typeface="Bahnschrift SemiLight SemiConde" panose="020B0502040204020203" pitchFamily="34" charset="0"/>
              </a:rPr>
              <a:t>selling to the European market.  </a:t>
            </a:r>
          </a:p>
          <a:p>
            <a:pPr algn="l"/>
            <a:endParaRPr lang="sk-SK" dirty="0">
              <a:solidFill>
                <a:schemeClr val="tx1"/>
              </a:solidFill>
              <a:latin typeface="Bahnschrift SemiLight SemiConde" panose="020B0502040204020203" pitchFamily="34" charset="0"/>
            </a:endParaRPr>
          </a:p>
        </p:txBody>
      </p:sp>
      <p:pic>
        <p:nvPicPr>
          <p:cNvPr id="5" name="Zástupný objekt pre obsah 4">
            <a:extLst>
              <a:ext uri="{FF2B5EF4-FFF2-40B4-BE49-F238E27FC236}">
                <a16:creationId xmlns:a16="http://schemas.microsoft.com/office/drawing/2014/main" id="{321AB9DE-40AA-41E4-8FDA-34AC9E3071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
        <p:nvSpPr>
          <p:cNvPr id="6" name="Zástupný objekt pre číslo snímky 5">
            <a:extLst>
              <a:ext uri="{FF2B5EF4-FFF2-40B4-BE49-F238E27FC236}">
                <a16:creationId xmlns:a16="http://schemas.microsoft.com/office/drawing/2014/main" id="{7CA7B9F5-ADD1-4F5C-ABDA-6A2F5A89CFBA}"/>
              </a:ext>
            </a:extLst>
          </p:cNvPr>
          <p:cNvSpPr>
            <a:spLocks noGrp="1"/>
          </p:cNvSpPr>
          <p:nvPr>
            <p:ph type="sldNum" sz="quarter" idx="12"/>
          </p:nvPr>
        </p:nvSpPr>
        <p:spPr>
          <a:xfrm>
            <a:off x="6553200" y="6356350"/>
            <a:ext cx="2133600" cy="365125"/>
          </a:xfrm>
        </p:spPr>
        <p:txBody>
          <a:bodyPr/>
          <a:lstStyle/>
          <a:p>
            <a:fld id="{B4454109-921E-4389-BB64-5D153A4656D4}" type="slidenum">
              <a:rPr lang="sk-SK" smtClean="0"/>
              <a:t>27</a:t>
            </a:fld>
            <a:endParaRPr lang="sk-SK" dirty="0"/>
          </a:p>
        </p:txBody>
      </p:sp>
    </p:spTree>
    <p:extLst>
      <p:ext uri="{BB962C8B-B14F-4D97-AF65-F5344CB8AC3E}">
        <p14:creationId xmlns:p14="http://schemas.microsoft.com/office/powerpoint/2010/main" val="8297742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skuska pozadie.jpg">
            <a:extLst>
              <a:ext uri="{FF2B5EF4-FFF2-40B4-BE49-F238E27FC236}">
                <a16:creationId xmlns:a16="http://schemas.microsoft.com/office/drawing/2014/main" id="{71DA8BE5-3B7C-4E8C-A793-6E82FBC70A4E}"/>
              </a:ext>
            </a:extLst>
          </p:cNvPr>
          <p:cNvPicPr>
            <a:picLocks noChangeAspect="1"/>
          </p:cNvPicPr>
          <p:nvPr/>
        </p:nvPicPr>
        <p:blipFill>
          <a:blip r:embed="rId2" cstate="print">
            <a:alphaModFix amt="20000"/>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757C33A0-5444-420A-9A3F-8CDB7DF55BC3}"/>
              </a:ext>
            </a:extLst>
          </p:cNvPr>
          <p:cNvSpPr>
            <a:spLocks noGrp="1"/>
          </p:cNvSpPr>
          <p:nvPr>
            <p:ph type="ctrTitle"/>
          </p:nvPr>
        </p:nvSpPr>
        <p:spPr>
          <a:xfrm>
            <a:off x="107504" y="26534"/>
            <a:ext cx="7772400" cy="1470025"/>
          </a:xfrm>
        </p:spPr>
        <p:txBody>
          <a:bodyPr>
            <a:normAutofit/>
          </a:bodyPr>
          <a:lstStyle/>
          <a:p>
            <a:r>
              <a:rPr lang="en-US" sz="3600" dirty="0">
                <a:latin typeface="Bahnschrift SemiBold SemiConden" panose="020B0502040204020203" pitchFamily="34" charset="0"/>
              </a:rPr>
              <a:t>Suggestions and Recommendations from </a:t>
            </a:r>
            <a:r>
              <a:rPr lang="sk-SK" sz="3600" dirty="0" err="1">
                <a:latin typeface="Bahnschrift SemiBold SemiConden" panose="020B0502040204020203" pitchFamily="34" charset="0"/>
              </a:rPr>
              <a:t>SMEs</a:t>
            </a:r>
            <a:r>
              <a:rPr lang="en-US" sz="3600" dirty="0">
                <a:latin typeface="Bahnschrift SemiBold SemiConden" panose="020B0502040204020203" pitchFamily="34" charset="0"/>
              </a:rPr>
              <a:t> – promising sub-sectors</a:t>
            </a:r>
            <a:endParaRPr lang="sk-SK" sz="3600" dirty="0">
              <a:latin typeface="Bahnschrift SemiBold SemiConden" panose="020B0502040204020203" pitchFamily="34" charset="0"/>
            </a:endParaRPr>
          </a:p>
        </p:txBody>
      </p:sp>
      <p:sp>
        <p:nvSpPr>
          <p:cNvPr id="3" name="Podnadpis 2">
            <a:extLst>
              <a:ext uri="{FF2B5EF4-FFF2-40B4-BE49-F238E27FC236}">
                <a16:creationId xmlns:a16="http://schemas.microsoft.com/office/drawing/2014/main" id="{6ED363E3-1548-4A1C-B9D1-D6A8A106BE02}"/>
              </a:ext>
            </a:extLst>
          </p:cNvPr>
          <p:cNvSpPr>
            <a:spLocks noGrp="1"/>
          </p:cNvSpPr>
          <p:nvPr>
            <p:ph type="subTitle" idx="1"/>
          </p:nvPr>
        </p:nvSpPr>
        <p:spPr>
          <a:xfrm>
            <a:off x="467544" y="1663602"/>
            <a:ext cx="8352928" cy="4429694"/>
          </a:xfrm>
        </p:spPr>
        <p:txBody>
          <a:bodyPr>
            <a:normAutofit/>
          </a:bodyPr>
          <a:lstStyle/>
          <a:p>
            <a:pPr marL="342900" indent="-342900" algn="l">
              <a:buAutoNum type="arabicPeriod"/>
            </a:pPr>
            <a:r>
              <a:rPr lang="sk-SK" dirty="0">
                <a:solidFill>
                  <a:schemeClr val="tx1"/>
                </a:solidFill>
                <a:latin typeface="Bahnschrift SemiLight SemiConde" panose="020B0502040204020203" pitchFamily="34" charset="0"/>
              </a:rPr>
              <a:t>Fruits and </a:t>
            </a:r>
            <a:r>
              <a:rPr lang="sk-SK" dirty="0" err="1">
                <a:solidFill>
                  <a:schemeClr val="tx1"/>
                </a:solidFill>
                <a:latin typeface="Bahnschrift SemiLight SemiConde" panose="020B0502040204020203" pitchFamily="34" charset="0"/>
              </a:rPr>
              <a:t>berries</a:t>
            </a:r>
            <a:r>
              <a:rPr lang="sk-SK" dirty="0">
                <a:solidFill>
                  <a:schemeClr val="tx1"/>
                </a:solidFill>
                <a:latin typeface="Bahnschrift SemiLight SemiConde" panose="020B0502040204020203" pitchFamily="34" charset="0"/>
              </a:rPr>
              <a:t> </a:t>
            </a:r>
            <a:r>
              <a:rPr lang="sk-SK" dirty="0" err="1">
                <a:solidFill>
                  <a:schemeClr val="tx1"/>
                </a:solidFill>
                <a:latin typeface="Bahnschrift SemiLight SemiConde" panose="020B0502040204020203" pitchFamily="34" charset="0"/>
              </a:rPr>
              <a:t>production</a:t>
            </a:r>
            <a:r>
              <a:rPr lang="sk-SK" dirty="0">
                <a:solidFill>
                  <a:schemeClr val="tx1"/>
                </a:solidFill>
                <a:latin typeface="Bahnschrift SemiLight SemiConde" panose="020B0502040204020203" pitchFamily="34" charset="0"/>
              </a:rPr>
              <a:t> </a:t>
            </a:r>
            <a:r>
              <a:rPr lang="sk-SK" dirty="0" err="1">
                <a:solidFill>
                  <a:schemeClr val="tx1"/>
                </a:solidFill>
                <a:latin typeface="Bahnschrift SemiLight SemiConde" panose="020B0502040204020203" pitchFamily="34" charset="0"/>
              </a:rPr>
              <a:t>including</a:t>
            </a:r>
            <a:r>
              <a:rPr lang="sk-SK" dirty="0">
                <a:solidFill>
                  <a:schemeClr val="tx1"/>
                </a:solidFill>
                <a:latin typeface="Bahnschrift SemiLight SemiConde" panose="020B0502040204020203" pitchFamily="34" charset="0"/>
              </a:rPr>
              <a:t> </a:t>
            </a:r>
            <a:r>
              <a:rPr lang="sk-SK" dirty="0" err="1">
                <a:solidFill>
                  <a:schemeClr val="tx1"/>
                </a:solidFill>
                <a:latin typeface="Bahnschrift SemiLight SemiConde" panose="020B0502040204020203" pitchFamily="34" charset="0"/>
              </a:rPr>
              <a:t>dried</a:t>
            </a:r>
            <a:r>
              <a:rPr lang="sk-SK" dirty="0">
                <a:solidFill>
                  <a:schemeClr val="tx1"/>
                </a:solidFill>
                <a:latin typeface="Bahnschrift SemiLight SemiConde" panose="020B0502040204020203" pitchFamily="34" charset="0"/>
              </a:rPr>
              <a:t> </a:t>
            </a:r>
            <a:r>
              <a:rPr lang="sk-SK" dirty="0" err="1">
                <a:solidFill>
                  <a:schemeClr val="tx1"/>
                </a:solidFill>
                <a:latin typeface="Bahnschrift SemiLight SemiConde" panose="020B0502040204020203" pitchFamily="34" charset="0"/>
              </a:rPr>
              <a:t>fruits</a:t>
            </a:r>
            <a:r>
              <a:rPr lang="sk-SK" dirty="0">
                <a:solidFill>
                  <a:schemeClr val="tx1"/>
                </a:solidFill>
                <a:latin typeface="Bahnschrift SemiLight SemiConde" panose="020B0502040204020203" pitchFamily="34" charset="0"/>
              </a:rPr>
              <a:t> and </a:t>
            </a:r>
            <a:r>
              <a:rPr lang="sk-SK" dirty="0" err="1">
                <a:solidFill>
                  <a:schemeClr val="tx1"/>
                </a:solidFill>
                <a:latin typeface="Bahnschrift SemiLight SemiConde" panose="020B0502040204020203" pitchFamily="34" charset="0"/>
              </a:rPr>
              <a:t>non-timber</a:t>
            </a:r>
            <a:r>
              <a:rPr lang="sk-SK" dirty="0">
                <a:solidFill>
                  <a:schemeClr val="tx1"/>
                </a:solidFill>
                <a:latin typeface="Bahnschrift SemiLight SemiConde" panose="020B0502040204020203" pitchFamily="34" charset="0"/>
              </a:rPr>
              <a:t> </a:t>
            </a:r>
            <a:r>
              <a:rPr lang="sk-SK" dirty="0" err="1">
                <a:solidFill>
                  <a:schemeClr val="tx1"/>
                </a:solidFill>
                <a:latin typeface="Bahnschrift SemiLight SemiConde" panose="020B0502040204020203" pitchFamily="34" charset="0"/>
              </a:rPr>
              <a:t>forests</a:t>
            </a:r>
            <a:r>
              <a:rPr lang="sk-SK" dirty="0">
                <a:solidFill>
                  <a:schemeClr val="tx1"/>
                </a:solidFill>
                <a:latin typeface="Bahnschrift SemiLight SemiConde" panose="020B0502040204020203" pitchFamily="34" charset="0"/>
              </a:rPr>
              <a:t> </a:t>
            </a:r>
            <a:r>
              <a:rPr lang="sk-SK" dirty="0" err="1">
                <a:solidFill>
                  <a:schemeClr val="tx1"/>
                </a:solidFill>
                <a:latin typeface="Bahnschrift SemiLight SemiConde" panose="020B0502040204020203" pitchFamily="34" charset="0"/>
              </a:rPr>
              <a:t>products</a:t>
            </a:r>
            <a:r>
              <a:rPr lang="sk-SK" dirty="0">
                <a:solidFill>
                  <a:schemeClr val="tx1"/>
                </a:solidFill>
                <a:latin typeface="Bahnschrift SemiLight SemiConde" panose="020B0502040204020203" pitchFamily="34" charset="0"/>
              </a:rPr>
              <a:t> (</a:t>
            </a:r>
            <a:r>
              <a:rPr lang="sk-SK" dirty="0" err="1">
                <a:solidFill>
                  <a:schemeClr val="tx1"/>
                </a:solidFill>
                <a:latin typeface="Bahnschrift SemiLight SemiConde" panose="020B0502040204020203" pitchFamily="34" charset="0"/>
              </a:rPr>
              <a:t>NTFPs</a:t>
            </a:r>
            <a:r>
              <a:rPr lang="sk-SK" dirty="0">
                <a:solidFill>
                  <a:schemeClr val="tx1"/>
                </a:solidFill>
                <a:latin typeface="Bahnschrift SemiLight SemiConde" panose="020B0502040204020203" pitchFamily="34" charset="0"/>
              </a:rPr>
              <a:t>); </a:t>
            </a:r>
            <a:endParaRPr lang="en-GB" dirty="0">
              <a:solidFill>
                <a:schemeClr val="tx1"/>
              </a:solidFill>
              <a:latin typeface="Bahnschrift SemiLight SemiConde" panose="020B0502040204020203" pitchFamily="34" charset="0"/>
            </a:endParaRPr>
          </a:p>
          <a:p>
            <a:pPr marL="342900" indent="-342900" algn="l">
              <a:buAutoNum type="arabicPeriod"/>
            </a:pPr>
            <a:r>
              <a:rPr lang="sk-SK" dirty="0" err="1">
                <a:solidFill>
                  <a:schemeClr val="tx1"/>
                </a:solidFill>
                <a:latin typeface="Bahnschrift SemiLight SemiConde" panose="020B0502040204020203" pitchFamily="34" charset="0"/>
              </a:rPr>
              <a:t>Fish</a:t>
            </a:r>
            <a:r>
              <a:rPr lang="sk-SK" dirty="0">
                <a:solidFill>
                  <a:schemeClr val="tx1"/>
                </a:solidFill>
                <a:latin typeface="Bahnschrift SemiLight SemiConde" panose="020B0502040204020203" pitchFamily="34" charset="0"/>
              </a:rPr>
              <a:t> </a:t>
            </a:r>
            <a:r>
              <a:rPr lang="sk-SK" dirty="0" err="1">
                <a:solidFill>
                  <a:schemeClr val="tx1"/>
                </a:solidFill>
                <a:latin typeface="Bahnschrift SemiLight SemiConde" panose="020B0502040204020203" pitchFamily="34" charset="0"/>
              </a:rPr>
              <a:t>production</a:t>
            </a:r>
            <a:r>
              <a:rPr lang="sk-SK" dirty="0">
                <a:solidFill>
                  <a:schemeClr val="tx1"/>
                </a:solidFill>
                <a:latin typeface="Bahnschrift SemiLight SemiConde" panose="020B0502040204020203" pitchFamily="34" charset="0"/>
              </a:rPr>
              <a:t>;</a:t>
            </a:r>
            <a:endParaRPr lang="en-GB" dirty="0">
              <a:solidFill>
                <a:schemeClr val="tx1"/>
              </a:solidFill>
              <a:latin typeface="Bahnschrift SemiLight SemiConde" panose="020B0502040204020203" pitchFamily="34" charset="0"/>
            </a:endParaRPr>
          </a:p>
          <a:p>
            <a:pPr marL="342900" indent="-342900" algn="l">
              <a:buAutoNum type="arabicPeriod"/>
            </a:pPr>
            <a:r>
              <a:rPr lang="sk-SK" dirty="0" err="1">
                <a:solidFill>
                  <a:schemeClr val="tx1"/>
                </a:solidFill>
                <a:latin typeface="Bahnschrift SemiLight SemiConde" panose="020B0502040204020203" pitchFamily="34" charset="0"/>
              </a:rPr>
              <a:t>Handicraft</a:t>
            </a:r>
            <a:r>
              <a:rPr lang="en-GB" dirty="0">
                <a:solidFill>
                  <a:schemeClr val="tx1"/>
                </a:solidFill>
                <a:latin typeface="Bahnschrift SemiLight SemiConde" panose="020B0502040204020203" pitchFamily="34" charset="0"/>
              </a:rPr>
              <a:t>s</a:t>
            </a:r>
            <a:r>
              <a:rPr lang="sk-SK" dirty="0">
                <a:solidFill>
                  <a:schemeClr val="tx1"/>
                </a:solidFill>
                <a:latin typeface="Bahnschrift SemiLight SemiConde" panose="020B0502040204020203" pitchFamily="34" charset="0"/>
              </a:rPr>
              <a:t>;</a:t>
            </a:r>
            <a:endParaRPr lang="en-GB" dirty="0">
              <a:solidFill>
                <a:schemeClr val="tx1"/>
              </a:solidFill>
              <a:latin typeface="Bahnschrift SemiLight SemiConde" panose="020B0502040204020203" pitchFamily="34" charset="0"/>
            </a:endParaRPr>
          </a:p>
          <a:p>
            <a:pPr marL="342900" indent="-342900" algn="l">
              <a:buAutoNum type="arabicPeriod"/>
            </a:pPr>
            <a:r>
              <a:rPr lang="en-GB" dirty="0">
                <a:solidFill>
                  <a:schemeClr val="tx1"/>
                </a:solidFill>
                <a:latin typeface="Bahnschrift SemiLight SemiConde" panose="020B0502040204020203" pitchFamily="34" charset="0"/>
              </a:rPr>
              <a:t>A</a:t>
            </a:r>
            <a:r>
              <a:rPr lang="sk-SK" dirty="0" err="1">
                <a:solidFill>
                  <a:schemeClr val="tx1"/>
                </a:solidFill>
                <a:latin typeface="Bahnschrift SemiLight SemiConde" panose="020B0502040204020203" pitchFamily="34" charset="0"/>
              </a:rPr>
              <a:t>piculture</a:t>
            </a:r>
            <a:r>
              <a:rPr lang="sk-SK" dirty="0">
                <a:solidFill>
                  <a:schemeClr val="tx1"/>
                </a:solidFill>
                <a:latin typeface="Bahnschrift SemiLight SemiConde" panose="020B0502040204020203" pitchFamily="34" charset="0"/>
              </a:rPr>
              <a:t>;</a:t>
            </a:r>
            <a:endParaRPr lang="en-GB" dirty="0">
              <a:solidFill>
                <a:schemeClr val="tx1"/>
              </a:solidFill>
              <a:latin typeface="Bahnschrift SemiLight SemiConde" panose="020B0502040204020203" pitchFamily="34" charset="0"/>
            </a:endParaRPr>
          </a:p>
          <a:p>
            <a:pPr marL="342900" indent="-342900" algn="l">
              <a:buAutoNum type="arabicPeriod"/>
            </a:pPr>
            <a:r>
              <a:rPr lang="en-GB" dirty="0">
                <a:solidFill>
                  <a:schemeClr val="tx1"/>
                </a:solidFill>
                <a:latin typeface="Bahnschrift SemiLight SemiConde" panose="020B0502040204020203" pitchFamily="34" charset="0"/>
              </a:rPr>
              <a:t>P</a:t>
            </a:r>
            <a:r>
              <a:rPr lang="sk-SK" dirty="0" err="1">
                <a:solidFill>
                  <a:schemeClr val="tx1"/>
                </a:solidFill>
                <a:latin typeface="Bahnschrift SemiLight SemiConde" panose="020B0502040204020203" pitchFamily="34" charset="0"/>
              </a:rPr>
              <a:t>roduction</a:t>
            </a:r>
            <a:r>
              <a:rPr lang="sk-SK" dirty="0">
                <a:solidFill>
                  <a:schemeClr val="tx1"/>
                </a:solidFill>
                <a:latin typeface="Bahnschrift SemiLight SemiConde" panose="020B0502040204020203" pitchFamily="34" charset="0"/>
              </a:rPr>
              <a:t> of </a:t>
            </a:r>
            <a:r>
              <a:rPr lang="sk-SK" dirty="0" err="1">
                <a:solidFill>
                  <a:schemeClr val="tx1"/>
                </a:solidFill>
                <a:latin typeface="Bahnschrift SemiLight SemiConde" panose="020B0502040204020203" pitchFamily="34" charset="0"/>
              </a:rPr>
              <a:t>vegetable</a:t>
            </a:r>
            <a:r>
              <a:rPr lang="en-GB" dirty="0">
                <a:solidFill>
                  <a:schemeClr val="tx1"/>
                </a:solidFill>
                <a:latin typeface="Bahnschrift SemiLight SemiConde" panose="020B0502040204020203" pitchFamily="34" charset="0"/>
              </a:rPr>
              <a:t> -</a:t>
            </a:r>
            <a:r>
              <a:rPr lang="sk-SK" dirty="0">
                <a:solidFill>
                  <a:schemeClr val="tx1"/>
                </a:solidFill>
                <a:latin typeface="Bahnschrift SemiLight SemiConde" panose="020B0502040204020203" pitchFamily="34" charset="0"/>
              </a:rPr>
              <a:t> </a:t>
            </a:r>
            <a:r>
              <a:rPr lang="sk-SK" dirty="0" err="1">
                <a:solidFill>
                  <a:schemeClr val="tx1"/>
                </a:solidFill>
                <a:latin typeface="Bahnschrift SemiLight SemiConde" panose="020B0502040204020203" pitchFamily="34" charset="0"/>
              </a:rPr>
              <a:t>garden</a:t>
            </a:r>
            <a:r>
              <a:rPr lang="sk-SK" dirty="0">
                <a:solidFill>
                  <a:schemeClr val="tx1"/>
                </a:solidFill>
                <a:latin typeface="Bahnschrift SemiLight SemiConde" panose="020B0502040204020203" pitchFamily="34" charset="0"/>
              </a:rPr>
              <a:t> marketing; </a:t>
            </a:r>
            <a:endParaRPr lang="en-GB" dirty="0">
              <a:solidFill>
                <a:schemeClr val="tx1"/>
              </a:solidFill>
              <a:latin typeface="Bahnschrift SemiLight SemiConde" panose="020B0502040204020203" pitchFamily="34" charset="0"/>
            </a:endParaRPr>
          </a:p>
          <a:p>
            <a:pPr marL="342900" indent="-342900" algn="l">
              <a:buAutoNum type="arabicPeriod"/>
            </a:pPr>
            <a:r>
              <a:rPr lang="en-GB" dirty="0">
                <a:solidFill>
                  <a:schemeClr val="tx1"/>
                </a:solidFill>
                <a:latin typeface="Bahnschrift SemiLight SemiConde" panose="020B0502040204020203" pitchFamily="34" charset="0"/>
              </a:rPr>
              <a:t>V</a:t>
            </a:r>
            <a:r>
              <a:rPr lang="sk-SK" dirty="0" err="1">
                <a:solidFill>
                  <a:schemeClr val="tx1"/>
                </a:solidFill>
                <a:latin typeface="Bahnschrift SemiLight SemiConde" panose="020B0502040204020203" pitchFamily="34" charset="0"/>
              </a:rPr>
              <a:t>iticulture</a:t>
            </a:r>
            <a:r>
              <a:rPr lang="sk-SK" dirty="0">
                <a:solidFill>
                  <a:schemeClr val="tx1"/>
                </a:solidFill>
                <a:latin typeface="Bahnschrift SemiLight SemiConde" panose="020B0502040204020203" pitchFamily="34" charset="0"/>
              </a:rPr>
              <a:t>.</a:t>
            </a:r>
          </a:p>
          <a:p>
            <a:pPr algn="l"/>
            <a:endParaRPr lang="sk-SK" dirty="0">
              <a:solidFill>
                <a:schemeClr val="tx1"/>
              </a:solidFill>
              <a:latin typeface="Bahnschrift SemiLight SemiConde" panose="020B0502040204020203" pitchFamily="34" charset="0"/>
            </a:endParaRPr>
          </a:p>
        </p:txBody>
      </p:sp>
      <p:pic>
        <p:nvPicPr>
          <p:cNvPr id="5" name="Zástupný objekt pre obsah 4">
            <a:extLst>
              <a:ext uri="{FF2B5EF4-FFF2-40B4-BE49-F238E27FC236}">
                <a16:creationId xmlns:a16="http://schemas.microsoft.com/office/drawing/2014/main" id="{321AB9DE-40AA-41E4-8FDA-34AC9E3071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
        <p:nvSpPr>
          <p:cNvPr id="6" name="Zástupný objekt pre číslo snímky 5">
            <a:extLst>
              <a:ext uri="{FF2B5EF4-FFF2-40B4-BE49-F238E27FC236}">
                <a16:creationId xmlns:a16="http://schemas.microsoft.com/office/drawing/2014/main" id="{7CA7B9F5-ADD1-4F5C-ABDA-6A2F5A89CFBA}"/>
              </a:ext>
            </a:extLst>
          </p:cNvPr>
          <p:cNvSpPr>
            <a:spLocks noGrp="1"/>
          </p:cNvSpPr>
          <p:nvPr>
            <p:ph type="sldNum" sz="quarter" idx="12"/>
          </p:nvPr>
        </p:nvSpPr>
        <p:spPr>
          <a:xfrm>
            <a:off x="6553200" y="6356350"/>
            <a:ext cx="2133600" cy="365125"/>
          </a:xfrm>
        </p:spPr>
        <p:txBody>
          <a:bodyPr/>
          <a:lstStyle/>
          <a:p>
            <a:fld id="{B4454109-921E-4389-BB64-5D153A4656D4}" type="slidenum">
              <a:rPr lang="sk-SK" smtClean="0"/>
              <a:t>28</a:t>
            </a:fld>
            <a:endParaRPr lang="sk-SK" dirty="0"/>
          </a:p>
        </p:txBody>
      </p:sp>
    </p:spTree>
    <p:extLst>
      <p:ext uri="{BB962C8B-B14F-4D97-AF65-F5344CB8AC3E}">
        <p14:creationId xmlns:p14="http://schemas.microsoft.com/office/powerpoint/2010/main" val="19745341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skuska pozadie.jpg">
            <a:extLst>
              <a:ext uri="{FF2B5EF4-FFF2-40B4-BE49-F238E27FC236}">
                <a16:creationId xmlns:a16="http://schemas.microsoft.com/office/drawing/2014/main" id="{71DA8BE5-3B7C-4E8C-A793-6E82FBC70A4E}"/>
              </a:ext>
            </a:extLst>
          </p:cNvPr>
          <p:cNvPicPr>
            <a:picLocks noChangeAspect="1"/>
          </p:cNvPicPr>
          <p:nvPr/>
        </p:nvPicPr>
        <p:blipFill>
          <a:blip r:embed="rId2" cstate="print">
            <a:alphaModFix amt="20000"/>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757C33A0-5444-420A-9A3F-8CDB7DF55BC3}"/>
              </a:ext>
            </a:extLst>
          </p:cNvPr>
          <p:cNvSpPr>
            <a:spLocks noGrp="1"/>
          </p:cNvSpPr>
          <p:nvPr>
            <p:ph type="ctrTitle"/>
          </p:nvPr>
        </p:nvSpPr>
        <p:spPr>
          <a:xfrm>
            <a:off x="107504" y="26534"/>
            <a:ext cx="7772400" cy="1470025"/>
          </a:xfrm>
        </p:spPr>
        <p:txBody>
          <a:bodyPr>
            <a:noAutofit/>
          </a:bodyPr>
          <a:lstStyle/>
          <a:p>
            <a:pPr lvl="1" algn="ctr"/>
            <a:r>
              <a:rPr lang="sk-SK" sz="3600" dirty="0" err="1">
                <a:effectLst/>
                <a:latin typeface="Bahnschrift SemiBold SemiConden" panose="020B0502040204020203" pitchFamily="34" charset="0"/>
                <a:ea typeface="Yu Mincho" panose="02020400000000000000" pitchFamily="18" charset="-128"/>
              </a:rPr>
              <a:t>Coffee</a:t>
            </a:r>
            <a:r>
              <a:rPr lang="sk-SK" sz="3600" dirty="0">
                <a:effectLst/>
                <a:latin typeface="Bahnschrift SemiBold SemiConden" panose="020B0502040204020203" pitchFamily="34" charset="0"/>
                <a:ea typeface="Yu Mincho" panose="02020400000000000000" pitchFamily="18" charset="-128"/>
              </a:rPr>
              <a:t> Break</a:t>
            </a:r>
          </a:p>
        </p:txBody>
      </p:sp>
      <p:sp>
        <p:nvSpPr>
          <p:cNvPr id="3" name="Podnadpis 2">
            <a:extLst>
              <a:ext uri="{FF2B5EF4-FFF2-40B4-BE49-F238E27FC236}">
                <a16:creationId xmlns:a16="http://schemas.microsoft.com/office/drawing/2014/main" id="{6ED363E3-1548-4A1C-B9D1-D6A8A106BE02}"/>
              </a:ext>
            </a:extLst>
          </p:cNvPr>
          <p:cNvSpPr>
            <a:spLocks noGrp="1"/>
          </p:cNvSpPr>
          <p:nvPr>
            <p:ph type="subTitle" idx="1"/>
          </p:nvPr>
        </p:nvSpPr>
        <p:spPr>
          <a:xfrm>
            <a:off x="467544" y="1663601"/>
            <a:ext cx="8352928" cy="4556223"/>
          </a:xfrm>
        </p:spPr>
        <p:txBody>
          <a:bodyPr>
            <a:noAutofit/>
          </a:bodyPr>
          <a:lstStyle/>
          <a:p>
            <a:endParaRPr lang="sk-SK" sz="2400" dirty="0">
              <a:solidFill>
                <a:schemeClr val="tx1"/>
              </a:solidFill>
              <a:latin typeface="Bahnschrift SemiLight SemiConde" panose="020B0502040204020203" pitchFamily="34" charset="0"/>
            </a:endParaRPr>
          </a:p>
          <a:p>
            <a:endParaRPr lang="sk-SK" sz="2400" dirty="0">
              <a:solidFill>
                <a:schemeClr val="tx1"/>
              </a:solidFill>
              <a:latin typeface="Bahnschrift SemiLight SemiConde" panose="020B0502040204020203" pitchFamily="34" charset="0"/>
            </a:endParaRPr>
          </a:p>
          <a:p>
            <a:r>
              <a:rPr lang="sk-SK" sz="2400" dirty="0">
                <a:solidFill>
                  <a:schemeClr val="tx1"/>
                </a:solidFill>
                <a:latin typeface="Bahnschrift SemiLight SemiConde" panose="020B0502040204020203" pitchFamily="34" charset="0"/>
              </a:rPr>
              <a:t>30 </a:t>
            </a:r>
            <a:r>
              <a:rPr lang="sk-SK" sz="2400" dirty="0" err="1">
                <a:solidFill>
                  <a:schemeClr val="tx1"/>
                </a:solidFill>
                <a:latin typeface="Bahnschrift SemiLight SemiConde" panose="020B0502040204020203" pitchFamily="34" charset="0"/>
              </a:rPr>
              <a:t>minutes</a:t>
            </a:r>
            <a:r>
              <a:rPr lang="sk-SK" sz="2400" dirty="0">
                <a:solidFill>
                  <a:schemeClr val="tx1"/>
                </a:solidFill>
                <a:latin typeface="Bahnschrift SemiLight SemiConde" panose="020B0502040204020203" pitchFamily="34" charset="0"/>
              </a:rPr>
              <a:t> </a:t>
            </a:r>
            <a:r>
              <a:rPr lang="sk-SK" sz="2400" dirty="0" err="1">
                <a:solidFill>
                  <a:schemeClr val="tx1"/>
                </a:solidFill>
                <a:latin typeface="Bahnschrift SemiLight SemiConde" panose="020B0502040204020203" pitchFamily="34" charset="0"/>
              </a:rPr>
              <a:t>coffee</a:t>
            </a:r>
            <a:r>
              <a:rPr lang="sk-SK" sz="2400" dirty="0">
                <a:solidFill>
                  <a:schemeClr val="tx1"/>
                </a:solidFill>
                <a:latin typeface="Bahnschrift SemiLight SemiConde" panose="020B0502040204020203" pitchFamily="34" charset="0"/>
              </a:rPr>
              <a:t> break</a:t>
            </a:r>
          </a:p>
          <a:p>
            <a:endParaRPr lang="sk-SK" sz="2400" dirty="0">
              <a:solidFill>
                <a:schemeClr val="tx1"/>
              </a:solidFill>
              <a:latin typeface="Bahnschrift SemiLight SemiConde" panose="020B0502040204020203" pitchFamily="34" charset="0"/>
            </a:endParaRPr>
          </a:p>
          <a:p>
            <a:endParaRPr lang="en-GB" sz="2400" dirty="0">
              <a:solidFill>
                <a:schemeClr val="tx1"/>
              </a:solidFill>
              <a:latin typeface="Bahnschrift SemiLight SemiConde" panose="020B0502040204020203" pitchFamily="34" charset="0"/>
            </a:endParaRPr>
          </a:p>
        </p:txBody>
      </p:sp>
      <p:pic>
        <p:nvPicPr>
          <p:cNvPr id="5" name="Zástupný objekt pre obsah 4">
            <a:extLst>
              <a:ext uri="{FF2B5EF4-FFF2-40B4-BE49-F238E27FC236}">
                <a16:creationId xmlns:a16="http://schemas.microsoft.com/office/drawing/2014/main" id="{321AB9DE-40AA-41E4-8FDA-34AC9E3071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
        <p:nvSpPr>
          <p:cNvPr id="6" name="Zástupný objekt pre číslo snímky 5">
            <a:extLst>
              <a:ext uri="{FF2B5EF4-FFF2-40B4-BE49-F238E27FC236}">
                <a16:creationId xmlns:a16="http://schemas.microsoft.com/office/drawing/2014/main" id="{7CA7B9F5-ADD1-4F5C-ABDA-6A2F5A89CFBA}"/>
              </a:ext>
            </a:extLst>
          </p:cNvPr>
          <p:cNvSpPr>
            <a:spLocks noGrp="1"/>
          </p:cNvSpPr>
          <p:nvPr>
            <p:ph type="sldNum" sz="quarter" idx="12"/>
          </p:nvPr>
        </p:nvSpPr>
        <p:spPr>
          <a:xfrm>
            <a:off x="6553200" y="6356350"/>
            <a:ext cx="2133600" cy="365125"/>
          </a:xfrm>
        </p:spPr>
        <p:txBody>
          <a:bodyPr/>
          <a:lstStyle/>
          <a:p>
            <a:fld id="{B4454109-921E-4389-BB64-5D153A4656D4}" type="slidenum">
              <a:rPr lang="sk-SK" smtClean="0"/>
              <a:t>29</a:t>
            </a:fld>
            <a:endParaRPr lang="sk-SK" dirty="0"/>
          </a:p>
        </p:txBody>
      </p:sp>
      <p:pic>
        <p:nvPicPr>
          <p:cNvPr id="8" name="Obrázok 7">
            <a:extLst>
              <a:ext uri="{FF2B5EF4-FFF2-40B4-BE49-F238E27FC236}">
                <a16:creationId xmlns:a16="http://schemas.microsoft.com/office/drawing/2014/main" id="{196EE747-5C30-8B13-AE77-4C3AFA791E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32758" y="3417772"/>
            <a:ext cx="5478484" cy="3078212"/>
          </a:xfrm>
          <a:prstGeom prst="rect">
            <a:avLst/>
          </a:prstGeom>
        </p:spPr>
      </p:pic>
    </p:spTree>
    <p:extLst>
      <p:ext uri="{BB962C8B-B14F-4D97-AF65-F5344CB8AC3E}">
        <p14:creationId xmlns:p14="http://schemas.microsoft.com/office/powerpoint/2010/main" val="789634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6E6E6"/>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C57429-20C7-4389-92EB-D6E54E6ACC1B}"/>
              </a:ext>
            </a:extLst>
          </p:cNvPr>
          <p:cNvSpPr>
            <a:spLocks noGrp="1"/>
          </p:cNvSpPr>
          <p:nvPr>
            <p:ph type="title"/>
          </p:nvPr>
        </p:nvSpPr>
        <p:spPr/>
        <p:txBody>
          <a:bodyPr>
            <a:normAutofit fontScale="90000"/>
          </a:bodyPr>
          <a:lstStyle/>
          <a:p>
            <a:r>
              <a:rPr lang="sk-SK" b="1" dirty="0" err="1">
                <a:latin typeface="Bahnschrift SemiLight SemiConde" panose="020B0502040204020203" pitchFamily="34" charset="0"/>
              </a:rPr>
              <a:t>Ice-breaker</a:t>
            </a:r>
            <a:r>
              <a:rPr lang="sk-SK" b="1" dirty="0">
                <a:latin typeface="Bahnschrift SemiLight SemiConde" panose="020B0502040204020203" pitchFamily="34" charset="0"/>
              </a:rPr>
              <a:t> </a:t>
            </a:r>
            <a:r>
              <a:rPr lang="en-GB" sz="2800" b="1" dirty="0">
                <a:latin typeface="Bahnschrift SemiLight SemiConde" panose="020B0502040204020203" pitchFamily="34" charset="0"/>
              </a:rPr>
              <a:t/>
            </a:r>
            <a:br>
              <a:rPr lang="en-GB" sz="2800" b="1" dirty="0">
                <a:latin typeface="Bahnschrift SemiLight SemiConde" panose="020B0502040204020203" pitchFamily="34" charset="0"/>
              </a:rPr>
            </a:br>
            <a:endParaRPr lang="sk-SK" sz="4000" b="1" dirty="0">
              <a:latin typeface="Bahnschrift SemiLight SemiConde" panose="020B0502040204020203" pitchFamily="34" charset="0"/>
            </a:endParaRPr>
          </a:p>
        </p:txBody>
      </p:sp>
      <p:sp>
        <p:nvSpPr>
          <p:cNvPr id="4" name="Zástupný objekt pre obsah 3">
            <a:extLst>
              <a:ext uri="{FF2B5EF4-FFF2-40B4-BE49-F238E27FC236}">
                <a16:creationId xmlns:a16="http://schemas.microsoft.com/office/drawing/2014/main" id="{88F9E119-5854-4137-A8A4-D00C4229BFA9}"/>
              </a:ext>
            </a:extLst>
          </p:cNvPr>
          <p:cNvSpPr>
            <a:spLocks noGrp="1"/>
          </p:cNvSpPr>
          <p:nvPr>
            <p:ph idx="1"/>
          </p:nvPr>
        </p:nvSpPr>
        <p:spPr>
          <a:xfrm>
            <a:off x="457200" y="1498699"/>
            <a:ext cx="8229600" cy="4769531"/>
          </a:xfrm>
        </p:spPr>
        <p:txBody>
          <a:bodyPr>
            <a:normAutofit/>
          </a:bodyPr>
          <a:lstStyle/>
          <a:p>
            <a:pPr marL="0" indent="0">
              <a:spcBef>
                <a:spcPts val="600"/>
              </a:spcBef>
              <a:buNone/>
            </a:pPr>
            <a:r>
              <a:rPr lang="sk-SK" sz="3500" b="1" dirty="0" err="1">
                <a:latin typeface="Bahnschrift SemiLight SemiConde" panose="020B0502040204020203" pitchFamily="34" charset="0"/>
              </a:rPr>
              <a:t>Who</a:t>
            </a:r>
            <a:r>
              <a:rPr lang="sk-SK" sz="3500" b="1" dirty="0">
                <a:latin typeface="Bahnschrift SemiLight SemiConde" panose="020B0502040204020203" pitchFamily="34" charset="0"/>
              </a:rPr>
              <a:t> </a:t>
            </a:r>
            <a:r>
              <a:rPr lang="sk-SK" sz="3500" b="1" dirty="0" err="1">
                <a:latin typeface="Bahnschrift SemiLight SemiConde" panose="020B0502040204020203" pitchFamily="34" charset="0"/>
              </a:rPr>
              <a:t>is</a:t>
            </a:r>
            <a:r>
              <a:rPr lang="sk-SK" sz="3500" b="1" dirty="0">
                <a:latin typeface="Bahnschrift SemiLight SemiConde" panose="020B0502040204020203" pitchFamily="34" charset="0"/>
              </a:rPr>
              <a:t> </a:t>
            </a:r>
            <a:r>
              <a:rPr lang="sk-SK" sz="3500" b="1" dirty="0" err="1">
                <a:latin typeface="Bahnschrift SemiLight SemiConde" panose="020B0502040204020203" pitchFamily="34" charset="0"/>
              </a:rPr>
              <a:t>who</a:t>
            </a:r>
            <a:r>
              <a:rPr lang="sk-SK" sz="3500" b="1" dirty="0">
                <a:latin typeface="Bahnschrift SemiLight SemiConde" panose="020B0502040204020203" pitchFamily="34" charset="0"/>
              </a:rPr>
              <a:t>?</a:t>
            </a:r>
          </a:p>
          <a:p>
            <a:pPr marL="0" indent="0">
              <a:spcBef>
                <a:spcPts val="600"/>
              </a:spcBef>
              <a:buNone/>
            </a:pPr>
            <a:endParaRPr lang="sk-SK" sz="3500" b="1" dirty="0">
              <a:latin typeface="Bahnschrift SemiLight SemiConde" panose="020B0502040204020203" pitchFamily="34" charset="0"/>
            </a:endParaRPr>
          </a:p>
          <a:p>
            <a:pPr marL="0" indent="0">
              <a:spcBef>
                <a:spcPts val="600"/>
              </a:spcBef>
              <a:buNone/>
            </a:pPr>
            <a:r>
              <a:rPr lang="sk-SK" sz="3500" b="1" dirty="0" err="1">
                <a:latin typeface="Bahnschrift SemiLight SemiConde" panose="020B0502040204020203" pitchFamily="34" charset="0"/>
              </a:rPr>
              <a:t>Introduce</a:t>
            </a:r>
            <a:r>
              <a:rPr lang="sk-SK" sz="3500" b="1" dirty="0">
                <a:latin typeface="Bahnschrift SemiLight SemiConde" panose="020B0502040204020203" pitchFamily="34" charset="0"/>
              </a:rPr>
              <a:t> </a:t>
            </a:r>
            <a:r>
              <a:rPr lang="sk-SK" sz="3500" b="1" dirty="0" err="1">
                <a:latin typeface="Bahnschrift SemiLight SemiConde" panose="020B0502040204020203" pitchFamily="34" charset="0"/>
              </a:rPr>
              <a:t>your</a:t>
            </a:r>
            <a:r>
              <a:rPr lang="sk-SK" sz="3500" b="1" dirty="0">
                <a:latin typeface="Bahnschrift SemiLight SemiConde" panose="020B0502040204020203" pitchFamily="34" charset="0"/>
              </a:rPr>
              <a:t> business in 5 </a:t>
            </a:r>
            <a:r>
              <a:rPr lang="sk-SK" sz="3500" b="1" dirty="0" err="1">
                <a:latin typeface="Bahnschrift SemiLight SemiConde" panose="020B0502040204020203" pitchFamily="34" charset="0"/>
              </a:rPr>
              <a:t>sentences</a:t>
            </a:r>
            <a:r>
              <a:rPr lang="sk-SK" sz="3500" b="1" dirty="0">
                <a:latin typeface="Bahnschrift SemiLight SemiConde" panose="020B0502040204020203" pitchFamily="34" charset="0"/>
              </a:rPr>
              <a:t>!</a:t>
            </a:r>
            <a:endParaRPr lang="en-GB" sz="3500" b="1" dirty="0">
              <a:latin typeface="Bahnschrift SemiLight SemiConde" panose="020B0502040204020203" pitchFamily="34" charset="0"/>
            </a:endParaRPr>
          </a:p>
        </p:txBody>
      </p:sp>
      <p:pic>
        <p:nvPicPr>
          <p:cNvPr id="6" name="Zástupný objekt pre obsah 4">
            <a:extLst>
              <a:ext uri="{FF2B5EF4-FFF2-40B4-BE49-F238E27FC236}">
                <a16:creationId xmlns:a16="http://schemas.microsoft.com/office/drawing/2014/main" id="{B193AA09-19BE-4573-AFD5-80D62FF96D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
        <p:nvSpPr>
          <p:cNvPr id="7" name="Zástupný objekt pre číslo snímky 5">
            <a:extLst>
              <a:ext uri="{FF2B5EF4-FFF2-40B4-BE49-F238E27FC236}">
                <a16:creationId xmlns:a16="http://schemas.microsoft.com/office/drawing/2014/main" id="{E8F25817-B263-4860-B1EB-0AD3562CD694}"/>
              </a:ext>
            </a:extLst>
          </p:cNvPr>
          <p:cNvSpPr>
            <a:spLocks noGrp="1"/>
          </p:cNvSpPr>
          <p:nvPr>
            <p:ph type="sldNum" sz="quarter" idx="12"/>
          </p:nvPr>
        </p:nvSpPr>
        <p:spPr>
          <a:xfrm>
            <a:off x="6553200" y="6356350"/>
            <a:ext cx="2133600" cy="365125"/>
          </a:xfrm>
        </p:spPr>
        <p:txBody>
          <a:bodyPr/>
          <a:lstStyle/>
          <a:p>
            <a:fld id="{B4454109-921E-4389-BB64-5D153A4656D4}" type="slidenum">
              <a:rPr lang="sk-SK" smtClean="0"/>
              <a:t>3</a:t>
            </a:fld>
            <a:endParaRPr lang="sk-SK" dirty="0"/>
          </a:p>
        </p:txBody>
      </p:sp>
      <p:pic>
        <p:nvPicPr>
          <p:cNvPr id="5" name="Obrázok 4">
            <a:extLst>
              <a:ext uri="{FF2B5EF4-FFF2-40B4-BE49-F238E27FC236}">
                <a16:creationId xmlns:a16="http://schemas.microsoft.com/office/drawing/2014/main" id="{9E1F87ED-3C82-FE05-8648-6F1F4F5B118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19" y="3302636"/>
            <a:ext cx="9144000" cy="3053714"/>
          </a:xfrm>
          <a:prstGeom prst="rect">
            <a:avLst/>
          </a:prstGeom>
        </p:spPr>
      </p:pic>
    </p:spTree>
    <p:extLst>
      <p:ext uri="{BB962C8B-B14F-4D97-AF65-F5344CB8AC3E}">
        <p14:creationId xmlns:p14="http://schemas.microsoft.com/office/powerpoint/2010/main" val="20886769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skuska pozadie.jpg">
            <a:extLst>
              <a:ext uri="{FF2B5EF4-FFF2-40B4-BE49-F238E27FC236}">
                <a16:creationId xmlns:a16="http://schemas.microsoft.com/office/drawing/2014/main" id="{71DA8BE5-3B7C-4E8C-A793-6E82FBC70A4E}"/>
              </a:ext>
            </a:extLst>
          </p:cNvPr>
          <p:cNvPicPr>
            <a:picLocks noChangeAspect="1"/>
          </p:cNvPicPr>
          <p:nvPr/>
        </p:nvPicPr>
        <p:blipFill>
          <a:blip r:embed="rId2" cstate="print">
            <a:alphaModFix amt="20000"/>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757C33A0-5444-420A-9A3F-8CDB7DF55BC3}"/>
              </a:ext>
            </a:extLst>
          </p:cNvPr>
          <p:cNvSpPr>
            <a:spLocks noGrp="1"/>
          </p:cNvSpPr>
          <p:nvPr>
            <p:ph type="ctrTitle"/>
          </p:nvPr>
        </p:nvSpPr>
        <p:spPr>
          <a:xfrm>
            <a:off x="107504" y="26534"/>
            <a:ext cx="7772400" cy="1470025"/>
          </a:xfrm>
        </p:spPr>
        <p:txBody>
          <a:bodyPr>
            <a:normAutofit/>
          </a:bodyPr>
          <a:lstStyle/>
          <a:p>
            <a:r>
              <a:rPr lang="en-US" sz="3600" b="0" i="0" u="none" strike="noStrike" baseline="0" dirty="0">
                <a:solidFill>
                  <a:srgbClr val="000000"/>
                </a:solidFill>
                <a:latin typeface="Bahnschrift SemiBold SemiConden" panose="020B0502040204020203" pitchFamily="34" charset="0"/>
              </a:rPr>
              <a:t> How to find business partners in the EU? </a:t>
            </a:r>
            <a:endParaRPr lang="sk-SK" sz="4000" dirty="0">
              <a:latin typeface="Bahnschrift SemiBold SemiConden" panose="020B0502040204020203" pitchFamily="34" charset="0"/>
            </a:endParaRPr>
          </a:p>
        </p:txBody>
      </p:sp>
      <p:sp>
        <p:nvSpPr>
          <p:cNvPr id="3" name="Podnadpis 2">
            <a:extLst>
              <a:ext uri="{FF2B5EF4-FFF2-40B4-BE49-F238E27FC236}">
                <a16:creationId xmlns:a16="http://schemas.microsoft.com/office/drawing/2014/main" id="{6ED363E3-1548-4A1C-B9D1-D6A8A106BE02}"/>
              </a:ext>
            </a:extLst>
          </p:cNvPr>
          <p:cNvSpPr>
            <a:spLocks noGrp="1"/>
          </p:cNvSpPr>
          <p:nvPr>
            <p:ph type="subTitle" idx="1"/>
          </p:nvPr>
        </p:nvSpPr>
        <p:spPr>
          <a:xfrm>
            <a:off x="467544" y="1663602"/>
            <a:ext cx="8352928" cy="4692748"/>
          </a:xfrm>
        </p:spPr>
        <p:txBody>
          <a:bodyPr>
            <a:noAutofit/>
          </a:bodyPr>
          <a:lstStyle/>
          <a:p>
            <a:pPr algn="just"/>
            <a:r>
              <a:rPr lang="en-GB" sz="1800" b="0" dirty="0">
                <a:solidFill>
                  <a:schemeClr val="tx1"/>
                </a:solidFill>
                <a:effectLst/>
                <a:latin typeface="Bahnschrift SemiLight SemiConde" panose="020B0502040204020203" pitchFamily="34" charset="0"/>
                <a:ea typeface="Calibri" panose="020F0502020204030204" pitchFamily="34" charset="0"/>
                <a:cs typeface="Proxima Nova Black"/>
              </a:rPr>
              <a:t>In order for </a:t>
            </a:r>
            <a:r>
              <a:rPr lang="sk-SK" sz="1800" b="0" dirty="0" err="1">
                <a:solidFill>
                  <a:schemeClr val="tx1"/>
                </a:solidFill>
                <a:effectLst/>
                <a:latin typeface="Bahnschrift SemiLight SemiConde" panose="020B0502040204020203" pitchFamily="34" charset="0"/>
                <a:ea typeface="Calibri" panose="020F0502020204030204" pitchFamily="34" charset="0"/>
                <a:cs typeface="Proxima Nova Black"/>
              </a:rPr>
              <a:t>Armenian</a:t>
            </a:r>
            <a:r>
              <a:rPr lang="en-GB" sz="1800" b="0" dirty="0">
                <a:solidFill>
                  <a:schemeClr val="tx1"/>
                </a:solidFill>
                <a:effectLst/>
                <a:latin typeface="Bahnschrift SemiLight SemiConde" panose="020B0502040204020203" pitchFamily="34" charset="0"/>
                <a:ea typeface="Calibri" panose="020F0502020204030204" pitchFamily="34" charset="0"/>
                <a:cs typeface="Proxima Nova Black"/>
              </a:rPr>
              <a:t> businesses to begin trading most effectively with the EU, they require EU-based partners (such as buyers, distributors, processors, and trading agents) that can provide advice on how best to do business within the targeted EU country or countries. The input of such partner(s) is essential in areas ranging from analysing the targeted market (such as local consumption patterns), tailoring or adjusting </a:t>
            </a:r>
            <a:r>
              <a:rPr lang="sk-SK" sz="1800" b="0" dirty="0" err="1">
                <a:solidFill>
                  <a:schemeClr val="tx1"/>
                </a:solidFill>
                <a:effectLst/>
                <a:latin typeface="Bahnschrift SemiLight SemiConde" panose="020B0502040204020203" pitchFamily="34" charset="0"/>
                <a:ea typeface="Calibri" panose="020F0502020204030204" pitchFamily="34" charset="0"/>
                <a:cs typeface="Proxima Nova Black"/>
              </a:rPr>
              <a:t>Armenian</a:t>
            </a:r>
            <a:r>
              <a:rPr lang="en-GB" sz="1800" b="0" dirty="0">
                <a:solidFill>
                  <a:schemeClr val="tx1"/>
                </a:solidFill>
                <a:effectLst/>
                <a:latin typeface="Bahnschrift SemiLight SemiConde" panose="020B0502040204020203" pitchFamily="34" charset="0"/>
                <a:ea typeface="Calibri" panose="020F0502020204030204" pitchFamily="34" charset="0"/>
                <a:cs typeface="Proxima Nova Black"/>
              </a:rPr>
              <a:t> products to the needs and expectations of the local market, and preparing necessary documentation.</a:t>
            </a:r>
            <a:endParaRPr lang="sk-SK" sz="1800" dirty="0">
              <a:solidFill>
                <a:schemeClr val="tx1"/>
              </a:solidFill>
              <a:effectLst/>
              <a:latin typeface="Bahnschrift SemiLight SemiConde" panose="020B0502040204020203" pitchFamily="34" charset="0"/>
              <a:ea typeface="Calibri" panose="020F0502020204030204" pitchFamily="34" charset="0"/>
              <a:cs typeface="Proxima Nova Black"/>
            </a:endParaRPr>
          </a:p>
          <a:p>
            <a:pPr algn="just"/>
            <a:r>
              <a:rPr lang="en-GB" sz="1800" b="0" dirty="0">
                <a:solidFill>
                  <a:schemeClr val="tx1"/>
                </a:solidFill>
                <a:effectLst/>
                <a:latin typeface="Bahnschrift SemiLight SemiConde" panose="020B0502040204020203" pitchFamily="34" charset="0"/>
                <a:ea typeface="Yu Mincho" panose="02020400000000000000" pitchFamily="18" charset="-128"/>
                <a:cs typeface="Proxima Nova Black"/>
              </a:rPr>
              <a:t>The Internet offers the easiest means of finding potential business partners. Among the many sources and platforms offering to connect businesses, the most trustworthy is </a:t>
            </a:r>
            <a:r>
              <a:rPr lang="en-GB" sz="1800" dirty="0">
                <a:solidFill>
                  <a:schemeClr val="tx1"/>
                </a:solidFill>
                <a:effectLst/>
                <a:latin typeface="Bahnschrift SemiLight SemiConde" panose="020B0502040204020203" pitchFamily="34" charset="0"/>
                <a:ea typeface="Yu Mincho" panose="02020400000000000000" pitchFamily="18" charset="-128"/>
              </a:rPr>
              <a:t>the </a:t>
            </a:r>
            <a:r>
              <a:rPr lang="en-GB" sz="1800" b="1" dirty="0">
                <a:solidFill>
                  <a:schemeClr val="tx1"/>
                </a:solidFill>
                <a:effectLst/>
                <a:latin typeface="Bahnschrift SemiLight SemiConde" panose="020B0502040204020203" pitchFamily="34" charset="0"/>
                <a:ea typeface="Yu Mincho" panose="02020400000000000000" pitchFamily="18" charset="-128"/>
                <a:cs typeface="Proxima Nova Black"/>
              </a:rPr>
              <a:t>Enterprise Europe Network (EEN),</a:t>
            </a:r>
            <a:r>
              <a:rPr lang="en-GB" sz="1800" b="0" dirty="0">
                <a:solidFill>
                  <a:schemeClr val="tx1"/>
                </a:solidFill>
                <a:effectLst/>
                <a:latin typeface="Bahnschrift SemiLight SemiConde" panose="020B0502040204020203" pitchFamily="34" charset="0"/>
                <a:ea typeface="Yu Mincho" panose="02020400000000000000" pitchFamily="18" charset="-128"/>
                <a:cs typeface="Proxima Nova Black"/>
              </a:rPr>
              <a:t> the world’s largest SME support network, launched by the </a:t>
            </a:r>
            <a:r>
              <a:rPr lang="en-GB" sz="1800" dirty="0">
                <a:solidFill>
                  <a:schemeClr val="tx1"/>
                </a:solidFill>
                <a:effectLst/>
                <a:latin typeface="Bahnschrift SemiLight SemiConde" panose="020B0502040204020203" pitchFamily="34" charset="0"/>
                <a:ea typeface="Yu Mincho" panose="02020400000000000000" pitchFamily="18" charset="-128"/>
              </a:rPr>
              <a:t>European Commission in 2008</a:t>
            </a:r>
            <a:r>
              <a:rPr lang="en-GB" sz="1800" b="0" dirty="0">
                <a:solidFill>
                  <a:schemeClr val="tx1"/>
                </a:solidFill>
                <a:effectLst/>
                <a:latin typeface="Bahnschrift SemiLight SemiConde" panose="020B0502040204020203" pitchFamily="34" charset="0"/>
                <a:ea typeface="Yu Mincho" panose="02020400000000000000" pitchFamily="18" charset="-128"/>
                <a:cs typeface="Proxima Nova Black"/>
              </a:rPr>
              <a:t>. </a:t>
            </a:r>
          </a:p>
          <a:p>
            <a:pPr algn="just"/>
            <a:r>
              <a:rPr lang="en-GB" sz="1800" b="0" dirty="0">
                <a:solidFill>
                  <a:schemeClr val="tx1"/>
                </a:solidFill>
                <a:effectLst/>
                <a:latin typeface="Bahnschrift SemiLight SemiConde" panose="020B0502040204020203" pitchFamily="34" charset="0"/>
                <a:ea typeface="Yu Mincho" panose="02020400000000000000" pitchFamily="18" charset="-128"/>
                <a:cs typeface="Proxima Nova Black"/>
              </a:rPr>
              <a:t>EEN </a:t>
            </a:r>
            <a:r>
              <a:rPr lang="en-GB" sz="1800" dirty="0">
                <a:solidFill>
                  <a:schemeClr val="tx1"/>
                </a:solidFill>
                <a:effectLst/>
                <a:latin typeface="Bahnschrift SemiLight SemiConde" panose="020B0502040204020203" pitchFamily="34" charset="0"/>
                <a:ea typeface="Yu Mincho" panose="02020400000000000000" pitchFamily="18" charset="-128"/>
              </a:rPr>
              <a:t>is </a:t>
            </a:r>
            <a:r>
              <a:rPr lang="en-GB" sz="1800" b="0" dirty="0">
                <a:solidFill>
                  <a:schemeClr val="tx1"/>
                </a:solidFill>
                <a:effectLst/>
                <a:latin typeface="Bahnschrift SemiLight SemiConde" panose="020B0502040204020203" pitchFamily="34" charset="0"/>
                <a:ea typeface="Yu Mincho" panose="02020400000000000000" pitchFamily="18" charset="-128"/>
                <a:cs typeface="Proxima Nova Black"/>
              </a:rPr>
              <a:t>active in more than 60 countries around the world and brings together 3,000 experts from more than 600 member organizations—all renowned for their excellence in business support. </a:t>
            </a:r>
          </a:p>
          <a:p>
            <a:pPr algn="l"/>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More about the Enterprise Europe Network:</a:t>
            </a:r>
            <a:r>
              <a:rPr lang="en-GB" sz="1800" b="1"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 </a:t>
            </a:r>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&lt;</a:t>
            </a:r>
            <a:r>
              <a:rPr lang="en-GB" sz="1800" dirty="0">
                <a:solidFill>
                  <a:schemeClr val="accent1"/>
                </a:solidFill>
                <a:effectLst/>
                <a:latin typeface="Bahnschrift SemiLight SemiConde" panose="020B0502040204020203" pitchFamily="34" charset="0"/>
                <a:ea typeface="Yu Mincho" panose="02020400000000000000" pitchFamily="18" charset="-128"/>
                <a:cs typeface="Calibri" panose="020F0502020204030204" pitchFamily="34" charset="0"/>
              </a:rPr>
              <a:t>https://een.ec.europa.eu/about/about</a:t>
            </a:r>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&gt;</a:t>
            </a:r>
            <a:endParaRPr lang="sk-SK"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endParaRPr>
          </a:p>
          <a:p>
            <a:pPr algn="l"/>
            <a:r>
              <a:rPr lang="en-GB" sz="1800" dirty="0">
                <a:solidFill>
                  <a:schemeClr val="tx1"/>
                </a:solidFill>
                <a:latin typeface="Bahnschrift SemiLight SemiConde" panose="020B0502040204020203" pitchFamily="34" charset="0"/>
              </a:rPr>
              <a:t>Enterprise Europe Network contact point in Armenia: </a:t>
            </a:r>
            <a:r>
              <a:rPr lang="en-GB" sz="1800" dirty="0">
                <a:solidFill>
                  <a:schemeClr val="tx1"/>
                </a:solidFill>
                <a:latin typeface="Bahnschrift SemiLight SemiConde" panose="020B0502040204020203" pitchFamily="34" charset="0"/>
                <a:hlinkClick r:id="rId3"/>
              </a:rPr>
              <a:t>https://www.eenarmenia.am/en/content/eeninarmenia/</a:t>
            </a:r>
            <a:r>
              <a:rPr lang="en-GB" sz="1800" dirty="0">
                <a:solidFill>
                  <a:schemeClr val="tx1"/>
                </a:solidFill>
                <a:latin typeface="Bahnschrift SemiLight SemiConde" panose="020B0502040204020203" pitchFamily="34" charset="0"/>
              </a:rPr>
              <a:t> </a:t>
            </a:r>
            <a:endParaRPr lang="sk-SK" sz="1800" dirty="0">
              <a:solidFill>
                <a:schemeClr val="tx1"/>
              </a:solidFill>
              <a:latin typeface="Bahnschrift SemiLight SemiConde" panose="020B0502040204020203" pitchFamily="34" charset="0"/>
            </a:endParaRPr>
          </a:p>
        </p:txBody>
      </p:sp>
      <p:pic>
        <p:nvPicPr>
          <p:cNvPr id="5" name="Zástupný objekt pre obsah 4">
            <a:extLst>
              <a:ext uri="{FF2B5EF4-FFF2-40B4-BE49-F238E27FC236}">
                <a16:creationId xmlns:a16="http://schemas.microsoft.com/office/drawing/2014/main" id="{321AB9DE-40AA-41E4-8FDA-34AC9E3071E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
        <p:nvSpPr>
          <p:cNvPr id="6" name="Zástupný objekt pre číslo snímky 5">
            <a:extLst>
              <a:ext uri="{FF2B5EF4-FFF2-40B4-BE49-F238E27FC236}">
                <a16:creationId xmlns:a16="http://schemas.microsoft.com/office/drawing/2014/main" id="{7CA7B9F5-ADD1-4F5C-ABDA-6A2F5A89CFBA}"/>
              </a:ext>
            </a:extLst>
          </p:cNvPr>
          <p:cNvSpPr>
            <a:spLocks noGrp="1"/>
          </p:cNvSpPr>
          <p:nvPr>
            <p:ph type="sldNum" sz="quarter" idx="12"/>
          </p:nvPr>
        </p:nvSpPr>
        <p:spPr>
          <a:xfrm>
            <a:off x="6553200" y="6356350"/>
            <a:ext cx="2133600" cy="365125"/>
          </a:xfrm>
        </p:spPr>
        <p:txBody>
          <a:bodyPr/>
          <a:lstStyle/>
          <a:p>
            <a:fld id="{B4454109-921E-4389-BB64-5D153A4656D4}" type="slidenum">
              <a:rPr lang="sk-SK" smtClean="0"/>
              <a:t>30</a:t>
            </a:fld>
            <a:endParaRPr lang="sk-SK" dirty="0"/>
          </a:p>
        </p:txBody>
      </p:sp>
    </p:spTree>
    <p:extLst>
      <p:ext uri="{BB962C8B-B14F-4D97-AF65-F5344CB8AC3E}">
        <p14:creationId xmlns:p14="http://schemas.microsoft.com/office/powerpoint/2010/main" val="31317925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skuska pozadie.jpg">
            <a:extLst>
              <a:ext uri="{FF2B5EF4-FFF2-40B4-BE49-F238E27FC236}">
                <a16:creationId xmlns:a16="http://schemas.microsoft.com/office/drawing/2014/main" id="{71DA8BE5-3B7C-4E8C-A793-6E82FBC70A4E}"/>
              </a:ext>
            </a:extLst>
          </p:cNvPr>
          <p:cNvPicPr>
            <a:picLocks noChangeAspect="1"/>
          </p:cNvPicPr>
          <p:nvPr/>
        </p:nvPicPr>
        <p:blipFill>
          <a:blip r:embed="rId2" cstate="print">
            <a:alphaModFix amt="20000"/>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757C33A0-5444-420A-9A3F-8CDB7DF55BC3}"/>
              </a:ext>
            </a:extLst>
          </p:cNvPr>
          <p:cNvSpPr>
            <a:spLocks noGrp="1"/>
          </p:cNvSpPr>
          <p:nvPr>
            <p:ph type="ctrTitle"/>
          </p:nvPr>
        </p:nvSpPr>
        <p:spPr>
          <a:xfrm>
            <a:off x="107504" y="26534"/>
            <a:ext cx="7772400" cy="1470025"/>
          </a:xfrm>
        </p:spPr>
        <p:txBody>
          <a:bodyPr>
            <a:normAutofit/>
          </a:bodyPr>
          <a:lstStyle/>
          <a:p>
            <a:r>
              <a:rPr lang="en-US" sz="3600" b="0" i="0" u="none" strike="noStrike" baseline="0" dirty="0">
                <a:solidFill>
                  <a:srgbClr val="000000"/>
                </a:solidFill>
                <a:latin typeface="Bahnschrift SemiBold SemiConden" panose="020B0502040204020203" pitchFamily="34" charset="0"/>
              </a:rPr>
              <a:t> How to find business partners in the EU? </a:t>
            </a:r>
            <a:endParaRPr lang="sk-SK" sz="4000" dirty="0">
              <a:latin typeface="Bahnschrift SemiBold SemiConden" panose="020B0502040204020203" pitchFamily="34" charset="0"/>
            </a:endParaRPr>
          </a:p>
        </p:txBody>
      </p:sp>
      <p:sp>
        <p:nvSpPr>
          <p:cNvPr id="3" name="Podnadpis 2">
            <a:extLst>
              <a:ext uri="{FF2B5EF4-FFF2-40B4-BE49-F238E27FC236}">
                <a16:creationId xmlns:a16="http://schemas.microsoft.com/office/drawing/2014/main" id="{6ED363E3-1548-4A1C-B9D1-D6A8A106BE02}"/>
              </a:ext>
            </a:extLst>
          </p:cNvPr>
          <p:cNvSpPr>
            <a:spLocks noGrp="1"/>
          </p:cNvSpPr>
          <p:nvPr>
            <p:ph type="subTitle" idx="1"/>
          </p:nvPr>
        </p:nvSpPr>
        <p:spPr>
          <a:xfrm>
            <a:off x="467544" y="1663602"/>
            <a:ext cx="8352928" cy="4692748"/>
          </a:xfrm>
        </p:spPr>
        <p:txBody>
          <a:bodyPr>
            <a:normAutofit fontScale="92500" lnSpcReduction="20000"/>
          </a:bodyPr>
          <a:lstStyle/>
          <a:p>
            <a:pPr algn="just">
              <a:lnSpc>
                <a:spcPct val="107000"/>
              </a:lnSpc>
              <a:spcAft>
                <a:spcPts val="800"/>
              </a:spcAft>
            </a:pPr>
            <a:r>
              <a:rPr lang="en-GB" sz="1800" b="1" dirty="0">
                <a:solidFill>
                  <a:schemeClr val="tx1"/>
                </a:solidFill>
                <a:effectLst/>
                <a:latin typeface="Bahnschrift Light SemiCondensed" panose="020B0502040204020203" pitchFamily="34" charset="0"/>
                <a:ea typeface="Yu Mincho" panose="02020400000000000000" pitchFamily="18" charset="-128"/>
                <a:cs typeface="Calibri" panose="020F0502020204030204" pitchFamily="34" charset="0"/>
              </a:rPr>
              <a:t>The </a:t>
            </a:r>
            <a:r>
              <a:rPr lang="en-GB" sz="1800" b="1" dirty="0">
                <a:solidFill>
                  <a:schemeClr val="tx1"/>
                </a:solidFill>
                <a:effectLst/>
                <a:latin typeface="Bahnschrift Light SemiCondensed" panose="020B0502040204020203" pitchFamily="34" charset="0"/>
                <a:ea typeface="Yu Mincho" panose="02020400000000000000" pitchFamily="18" charset="-128"/>
                <a:cs typeface="Proxima Nova Black"/>
              </a:rPr>
              <a:t>Enterprise Europe Network</a:t>
            </a:r>
            <a:r>
              <a:rPr lang="en-GB" sz="1800" b="0" dirty="0">
                <a:solidFill>
                  <a:schemeClr val="tx1"/>
                </a:solidFill>
                <a:effectLst/>
                <a:latin typeface="Bahnschrift Light SemiCondensed" panose="020B0502040204020203" pitchFamily="34" charset="0"/>
                <a:ea typeface="Yu Mincho" panose="02020400000000000000" pitchFamily="18" charset="-128"/>
                <a:cs typeface="Proxima Nova Black"/>
              </a:rPr>
              <a:t> </a:t>
            </a:r>
            <a:r>
              <a:rPr lang="en-GB" sz="1800" b="1" dirty="0">
                <a:solidFill>
                  <a:schemeClr val="tx1"/>
                </a:solidFill>
                <a:effectLst/>
                <a:latin typeface="Bahnschrift Light SemiCondensed" panose="020B0502040204020203" pitchFamily="34" charset="0"/>
                <a:ea typeface="Yu Mincho" panose="02020400000000000000" pitchFamily="18" charset="-128"/>
                <a:cs typeface="Proxima Nova Black"/>
              </a:rPr>
              <a:t>provides the following 3 steps as guidance for businesses seeking international partners: </a:t>
            </a:r>
            <a:endParaRPr lang="sk-SK" sz="1800" dirty="0">
              <a:solidFill>
                <a:schemeClr val="tx1"/>
              </a:solidFill>
              <a:effectLst/>
              <a:latin typeface="Bahnschrift Light SemiCondensed" panose="020B0502040204020203" pitchFamily="34" charset="0"/>
              <a:ea typeface="Yu Mincho" panose="02020400000000000000" pitchFamily="18" charset="-128"/>
              <a:cs typeface="Calibri" panose="020F0502020204030204" pitchFamily="34" charset="0"/>
            </a:endParaRPr>
          </a:p>
          <a:p>
            <a:pPr algn="just">
              <a:lnSpc>
                <a:spcPct val="107000"/>
              </a:lnSpc>
              <a:spcAft>
                <a:spcPts val="800"/>
              </a:spcAft>
            </a:pPr>
            <a:r>
              <a:rPr lang="en-GB" sz="1800" b="1" dirty="0">
                <a:solidFill>
                  <a:schemeClr val="tx1"/>
                </a:solidFill>
                <a:effectLst/>
                <a:latin typeface="Bahnschrift Light SemiCondensed" panose="020B0502040204020203" pitchFamily="34" charset="0"/>
                <a:ea typeface="Yu Mincho" panose="02020400000000000000" pitchFamily="18" charset="-128"/>
                <a:cs typeface="Proxima Nova Black"/>
              </a:rPr>
              <a:t>Step 1: </a:t>
            </a:r>
            <a:r>
              <a:rPr lang="en-GB" sz="1800" b="0" dirty="0">
                <a:solidFill>
                  <a:schemeClr val="tx1"/>
                </a:solidFill>
                <a:effectLst/>
                <a:latin typeface="Bahnschrift Light SemiCondensed" panose="020B0502040204020203" pitchFamily="34" charset="0"/>
                <a:ea typeface="Yu Mincho" panose="02020400000000000000" pitchFamily="18" charset="-128"/>
                <a:cs typeface="Proxima Nova Black"/>
              </a:rPr>
              <a:t>Entrepreneurs or company representatives should contact one of the network contact point in </a:t>
            </a:r>
            <a:r>
              <a:rPr lang="en-GB" sz="1800" b="1" dirty="0">
                <a:solidFill>
                  <a:schemeClr val="tx1"/>
                </a:solidFill>
                <a:effectLst/>
                <a:latin typeface="Bahnschrift Light SemiCondensed" panose="020B0502040204020203" pitchFamily="34" charset="0"/>
                <a:ea typeface="Yu Mincho" panose="02020400000000000000" pitchFamily="18" charset="-128"/>
                <a:cs typeface="Proxima Nova Black"/>
              </a:rPr>
              <a:t>Armenia</a:t>
            </a:r>
            <a:r>
              <a:rPr lang="en-GB" sz="1800" b="0" dirty="0">
                <a:solidFill>
                  <a:schemeClr val="tx1"/>
                </a:solidFill>
                <a:effectLst/>
                <a:latin typeface="Bahnschrift Light SemiCondensed" panose="020B0502040204020203" pitchFamily="34" charset="0"/>
                <a:ea typeface="Yu Mincho" panose="02020400000000000000" pitchFamily="18" charset="-128"/>
                <a:cs typeface="Proxima Nova Black"/>
              </a:rPr>
              <a:t>, where experts will look at companies’ needs and goals, assess if they are ready for international partnerships, advise on how best to prepare for internationalisation, and identify the best means of finding partners that match companies’ needs. They also complete EEN’s Partnering Opportunity form.</a:t>
            </a:r>
            <a:endParaRPr lang="sk-SK" sz="1800" dirty="0">
              <a:solidFill>
                <a:schemeClr val="tx1"/>
              </a:solidFill>
              <a:effectLst/>
              <a:latin typeface="Bahnschrift Light SemiCondensed" panose="020B0502040204020203" pitchFamily="34" charset="0"/>
              <a:ea typeface="Yu Mincho" panose="02020400000000000000" pitchFamily="18" charset="-128"/>
              <a:cs typeface="Calibri" panose="020F0502020204030204" pitchFamily="34" charset="0"/>
            </a:endParaRPr>
          </a:p>
          <a:p>
            <a:pPr algn="just">
              <a:lnSpc>
                <a:spcPct val="107000"/>
              </a:lnSpc>
              <a:spcAft>
                <a:spcPts val="800"/>
              </a:spcAft>
            </a:pPr>
            <a:r>
              <a:rPr lang="en-GB" sz="1800" b="1" dirty="0">
                <a:solidFill>
                  <a:schemeClr val="tx1"/>
                </a:solidFill>
                <a:effectLst/>
                <a:latin typeface="Bahnschrift Light SemiCondensed" panose="020B0502040204020203" pitchFamily="34" charset="0"/>
                <a:ea typeface="Yu Mincho" panose="02020400000000000000" pitchFamily="18" charset="-128"/>
                <a:cs typeface="Proxima Nova Black"/>
              </a:rPr>
              <a:t>Step 2:</a:t>
            </a:r>
            <a:r>
              <a:rPr lang="en-GB" sz="1800" b="0" dirty="0">
                <a:solidFill>
                  <a:schemeClr val="tx1"/>
                </a:solidFill>
                <a:effectLst/>
                <a:latin typeface="Bahnschrift Light SemiCondensed" panose="020B0502040204020203" pitchFamily="34" charset="0"/>
                <a:ea typeface="Yu Mincho" panose="02020400000000000000" pitchFamily="18" charset="-128"/>
                <a:cs typeface="Proxima Nova Black"/>
              </a:rPr>
              <a:t> Network experts send the forms to their counterparts in other EEN countries, while also making use of the Network’s online database to search for partners; they then arrange participation for Armenian companies in international matchmaking events and trade missions.</a:t>
            </a:r>
            <a:endParaRPr lang="sk-SK" sz="1800" dirty="0">
              <a:solidFill>
                <a:schemeClr val="tx1"/>
              </a:solidFill>
              <a:effectLst/>
              <a:latin typeface="Bahnschrift Light SemiCondensed" panose="020B0502040204020203" pitchFamily="34" charset="0"/>
              <a:ea typeface="Yu Mincho" panose="02020400000000000000" pitchFamily="18" charset="-128"/>
              <a:cs typeface="Calibri" panose="020F0502020204030204" pitchFamily="34" charset="0"/>
            </a:endParaRPr>
          </a:p>
          <a:p>
            <a:pPr algn="just">
              <a:lnSpc>
                <a:spcPct val="107000"/>
              </a:lnSpc>
              <a:spcAft>
                <a:spcPts val="800"/>
              </a:spcAft>
            </a:pPr>
            <a:r>
              <a:rPr lang="en-GB" sz="1800" b="1" dirty="0">
                <a:solidFill>
                  <a:schemeClr val="tx1"/>
                </a:solidFill>
                <a:effectLst/>
                <a:latin typeface="Bahnschrift Light SemiCondensed" panose="020B0502040204020203" pitchFamily="34" charset="0"/>
                <a:ea typeface="Yu Mincho" panose="02020400000000000000" pitchFamily="18" charset="-128"/>
                <a:cs typeface="Proxima Nova Black"/>
              </a:rPr>
              <a:t>Step 3:</a:t>
            </a:r>
            <a:r>
              <a:rPr lang="en-GB" sz="1800" b="0" dirty="0">
                <a:solidFill>
                  <a:schemeClr val="tx1"/>
                </a:solidFill>
                <a:effectLst/>
                <a:latin typeface="Bahnschrift Light SemiCondensed" panose="020B0502040204020203" pitchFamily="34" charset="0"/>
                <a:ea typeface="Yu Mincho" panose="02020400000000000000" pitchFamily="18" charset="-128"/>
                <a:cs typeface="Proxima Nova Black"/>
              </a:rPr>
              <a:t> after companies find suitable partners, EEN brings them together, advising and supporting them throughout the partnership negotiation process. </a:t>
            </a:r>
            <a:endParaRPr lang="sk-SK" sz="1800" dirty="0">
              <a:solidFill>
                <a:schemeClr val="tx1"/>
              </a:solidFill>
              <a:effectLst/>
              <a:latin typeface="Bahnschrift Light SemiCondensed" panose="020B0502040204020203" pitchFamily="34" charset="0"/>
              <a:ea typeface="Yu Mincho" panose="02020400000000000000" pitchFamily="18" charset="-128"/>
              <a:cs typeface="Calibri" panose="020F0502020204030204" pitchFamily="34" charset="0"/>
            </a:endParaRPr>
          </a:p>
          <a:p>
            <a:pPr algn="just">
              <a:lnSpc>
                <a:spcPct val="107000"/>
              </a:lnSpc>
              <a:spcAft>
                <a:spcPts val="800"/>
              </a:spcAft>
            </a:pPr>
            <a:r>
              <a:rPr lang="en-GB" sz="1800" b="0" dirty="0">
                <a:solidFill>
                  <a:schemeClr val="tx1"/>
                </a:solidFill>
                <a:effectLst/>
                <a:latin typeface="Bahnschrift Light SemiCondensed" panose="020B0502040204020203" pitchFamily="34" charset="0"/>
                <a:ea typeface="Yu Mincho" panose="02020400000000000000" pitchFamily="18" charset="-128"/>
                <a:cs typeface="Proxima Nova Black"/>
              </a:rPr>
              <a:t>During Step 2, profiles of Armenian companies, based on the data provided in the Partnership Opportunity form, are posted on the EEN website</a:t>
            </a:r>
            <a:r>
              <a:rPr lang="en-GB" sz="1800" dirty="0">
                <a:solidFill>
                  <a:schemeClr val="tx1"/>
                </a:solidFill>
                <a:effectLst/>
                <a:latin typeface="Bahnschrift Light SemiCondensed" panose="020B0502040204020203" pitchFamily="34" charset="0"/>
                <a:ea typeface="Yu Mincho" panose="02020400000000000000" pitchFamily="18" charset="-128"/>
                <a:cs typeface="Calibri" panose="020F0502020204030204" pitchFamily="34" charset="0"/>
              </a:rPr>
              <a:t>—which a</a:t>
            </a:r>
            <a:r>
              <a:rPr lang="en-GB" sz="1800" b="0" dirty="0">
                <a:solidFill>
                  <a:schemeClr val="tx1"/>
                </a:solidFill>
                <a:effectLst/>
                <a:latin typeface="Bahnschrift Light SemiCondensed" panose="020B0502040204020203" pitchFamily="34" charset="0"/>
                <a:ea typeface="Yu Mincho" panose="02020400000000000000" pitchFamily="18" charset="-128"/>
                <a:cs typeface="Proxima Nova Black"/>
              </a:rPr>
              <a:t>ll potential EU partners and buyers can access. One such profile is provided below: </a:t>
            </a:r>
            <a:endParaRPr lang="sk-SK" sz="1800" dirty="0">
              <a:solidFill>
                <a:schemeClr val="tx1"/>
              </a:solidFill>
              <a:effectLst/>
              <a:latin typeface="Bahnschrift Light SemiCondensed" panose="020B0502040204020203" pitchFamily="34" charset="0"/>
              <a:ea typeface="Yu Mincho" panose="02020400000000000000" pitchFamily="18" charset="-128"/>
              <a:cs typeface="Calibri" panose="020F0502020204030204" pitchFamily="34" charset="0"/>
            </a:endParaRPr>
          </a:p>
          <a:p>
            <a:r>
              <a:rPr lang="sk-SK" sz="1800" dirty="0">
                <a:effectLst/>
                <a:latin typeface="Calibri" panose="020F0502020204030204" pitchFamily="34" charset="0"/>
                <a:ea typeface="Yu Mincho" panose="02020400000000000000" pitchFamily="18" charset="-128"/>
                <a:cs typeface="Calibri" panose="020F0502020204030204" pitchFamily="34" charset="0"/>
              </a:rPr>
              <a:t> </a:t>
            </a:r>
          </a:p>
          <a:p>
            <a:pPr algn="l"/>
            <a:endParaRPr lang="sk-SK" dirty="0">
              <a:solidFill>
                <a:schemeClr val="tx1"/>
              </a:solidFill>
              <a:latin typeface="Bahnschrift SemiLight SemiConde" panose="020B0502040204020203" pitchFamily="34" charset="0"/>
            </a:endParaRPr>
          </a:p>
        </p:txBody>
      </p:sp>
      <p:pic>
        <p:nvPicPr>
          <p:cNvPr id="5" name="Zástupný objekt pre obsah 4">
            <a:extLst>
              <a:ext uri="{FF2B5EF4-FFF2-40B4-BE49-F238E27FC236}">
                <a16:creationId xmlns:a16="http://schemas.microsoft.com/office/drawing/2014/main" id="{321AB9DE-40AA-41E4-8FDA-34AC9E3071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
        <p:nvSpPr>
          <p:cNvPr id="6" name="Zástupný objekt pre číslo snímky 5">
            <a:extLst>
              <a:ext uri="{FF2B5EF4-FFF2-40B4-BE49-F238E27FC236}">
                <a16:creationId xmlns:a16="http://schemas.microsoft.com/office/drawing/2014/main" id="{7CA7B9F5-ADD1-4F5C-ABDA-6A2F5A89CFBA}"/>
              </a:ext>
            </a:extLst>
          </p:cNvPr>
          <p:cNvSpPr>
            <a:spLocks noGrp="1"/>
          </p:cNvSpPr>
          <p:nvPr>
            <p:ph type="sldNum" sz="quarter" idx="12"/>
          </p:nvPr>
        </p:nvSpPr>
        <p:spPr>
          <a:xfrm>
            <a:off x="6553200" y="6356350"/>
            <a:ext cx="2133600" cy="365125"/>
          </a:xfrm>
        </p:spPr>
        <p:txBody>
          <a:bodyPr/>
          <a:lstStyle/>
          <a:p>
            <a:fld id="{B4454109-921E-4389-BB64-5D153A4656D4}" type="slidenum">
              <a:rPr lang="sk-SK" smtClean="0"/>
              <a:t>31</a:t>
            </a:fld>
            <a:endParaRPr lang="sk-SK" dirty="0"/>
          </a:p>
        </p:txBody>
      </p:sp>
    </p:spTree>
    <p:extLst>
      <p:ext uri="{BB962C8B-B14F-4D97-AF65-F5344CB8AC3E}">
        <p14:creationId xmlns:p14="http://schemas.microsoft.com/office/powerpoint/2010/main" val="11282958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skuska pozadie.jpg">
            <a:extLst>
              <a:ext uri="{FF2B5EF4-FFF2-40B4-BE49-F238E27FC236}">
                <a16:creationId xmlns:a16="http://schemas.microsoft.com/office/drawing/2014/main" id="{71DA8BE5-3B7C-4E8C-A793-6E82FBC70A4E}"/>
              </a:ext>
            </a:extLst>
          </p:cNvPr>
          <p:cNvPicPr>
            <a:picLocks noChangeAspect="1"/>
          </p:cNvPicPr>
          <p:nvPr/>
        </p:nvPicPr>
        <p:blipFill>
          <a:blip r:embed="rId2" cstate="print">
            <a:alphaModFix amt="20000"/>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757C33A0-5444-420A-9A3F-8CDB7DF55BC3}"/>
              </a:ext>
            </a:extLst>
          </p:cNvPr>
          <p:cNvSpPr>
            <a:spLocks noGrp="1"/>
          </p:cNvSpPr>
          <p:nvPr>
            <p:ph type="ctrTitle"/>
          </p:nvPr>
        </p:nvSpPr>
        <p:spPr>
          <a:xfrm>
            <a:off x="107504" y="26534"/>
            <a:ext cx="7772400" cy="1470025"/>
          </a:xfrm>
        </p:spPr>
        <p:txBody>
          <a:bodyPr>
            <a:normAutofit/>
          </a:bodyPr>
          <a:lstStyle/>
          <a:p>
            <a:r>
              <a:rPr lang="en-US" sz="3600" b="0" i="0" u="none" strike="noStrike" baseline="0" dirty="0">
                <a:solidFill>
                  <a:srgbClr val="000000"/>
                </a:solidFill>
                <a:latin typeface="Bahnschrift SemiBold SemiConden" panose="020B0502040204020203" pitchFamily="34" charset="0"/>
              </a:rPr>
              <a:t> How to find business partners in the EU? </a:t>
            </a:r>
            <a:endParaRPr lang="sk-SK" sz="4000" dirty="0">
              <a:latin typeface="Bahnschrift SemiBold SemiConden" panose="020B0502040204020203" pitchFamily="34" charset="0"/>
            </a:endParaRPr>
          </a:p>
        </p:txBody>
      </p:sp>
      <p:sp>
        <p:nvSpPr>
          <p:cNvPr id="3" name="Podnadpis 2">
            <a:extLst>
              <a:ext uri="{FF2B5EF4-FFF2-40B4-BE49-F238E27FC236}">
                <a16:creationId xmlns:a16="http://schemas.microsoft.com/office/drawing/2014/main" id="{6ED363E3-1548-4A1C-B9D1-D6A8A106BE02}"/>
              </a:ext>
            </a:extLst>
          </p:cNvPr>
          <p:cNvSpPr>
            <a:spLocks noGrp="1"/>
          </p:cNvSpPr>
          <p:nvPr>
            <p:ph type="subTitle" idx="1"/>
          </p:nvPr>
        </p:nvSpPr>
        <p:spPr>
          <a:xfrm>
            <a:off x="467544" y="1663602"/>
            <a:ext cx="8352928" cy="4692748"/>
          </a:xfrm>
        </p:spPr>
        <p:txBody>
          <a:bodyPr>
            <a:normAutofit/>
          </a:bodyPr>
          <a:lstStyle/>
          <a:p>
            <a:pPr algn="just">
              <a:lnSpc>
                <a:spcPct val="107000"/>
              </a:lnSpc>
              <a:spcAft>
                <a:spcPts val="800"/>
              </a:spcAft>
            </a:pPr>
            <a:r>
              <a:rPr lang="en-GB" sz="1800" b="0" dirty="0">
                <a:solidFill>
                  <a:schemeClr val="tx1"/>
                </a:solidFill>
                <a:effectLst/>
                <a:latin typeface="Bahnschrift Light SemiCondensed" panose="020B0502040204020203" pitchFamily="34" charset="0"/>
                <a:ea typeface="Yu Mincho" panose="02020400000000000000" pitchFamily="18" charset="-128"/>
                <a:cs typeface="Proxima Nova Black"/>
              </a:rPr>
              <a:t>During Step 2, profiles of Armenian companies, based on the data provided in the Partnership Opportunity form, are posted on the EEN website</a:t>
            </a:r>
            <a:r>
              <a:rPr lang="en-GB" sz="1800" dirty="0">
                <a:solidFill>
                  <a:schemeClr val="tx1"/>
                </a:solidFill>
                <a:effectLst/>
                <a:latin typeface="Bahnschrift Light SemiCondensed" panose="020B0502040204020203" pitchFamily="34" charset="0"/>
                <a:ea typeface="Yu Mincho" panose="02020400000000000000" pitchFamily="18" charset="-128"/>
                <a:cs typeface="Calibri" panose="020F0502020204030204" pitchFamily="34" charset="0"/>
              </a:rPr>
              <a:t>—which a</a:t>
            </a:r>
            <a:r>
              <a:rPr lang="en-GB" sz="1800" b="0" dirty="0">
                <a:solidFill>
                  <a:schemeClr val="tx1"/>
                </a:solidFill>
                <a:effectLst/>
                <a:latin typeface="Bahnschrift Light SemiCondensed" panose="020B0502040204020203" pitchFamily="34" charset="0"/>
                <a:ea typeface="Yu Mincho" panose="02020400000000000000" pitchFamily="18" charset="-128"/>
                <a:cs typeface="Proxima Nova Black"/>
              </a:rPr>
              <a:t>ll potential EU partners and buyers can access. One such profile looks like this:</a:t>
            </a:r>
          </a:p>
          <a:p>
            <a:pPr algn="just">
              <a:lnSpc>
                <a:spcPct val="107000"/>
              </a:lnSpc>
              <a:spcAft>
                <a:spcPts val="800"/>
              </a:spcAft>
            </a:pPr>
            <a:r>
              <a:rPr lang="en-GB" sz="1800" b="0" dirty="0">
                <a:solidFill>
                  <a:schemeClr val="tx1"/>
                </a:solidFill>
                <a:effectLst/>
                <a:latin typeface="Bahnschrift Light SemiCondensed" panose="020B0502040204020203" pitchFamily="34" charset="0"/>
                <a:ea typeface="Yu Mincho" panose="02020400000000000000" pitchFamily="18" charset="-128"/>
                <a:cs typeface="Proxima Nova Black"/>
              </a:rPr>
              <a:t> </a:t>
            </a:r>
            <a:endParaRPr lang="sk-SK" sz="1800" dirty="0">
              <a:solidFill>
                <a:schemeClr val="tx1"/>
              </a:solidFill>
              <a:effectLst/>
              <a:latin typeface="Bahnschrift Light SemiCondensed" panose="020B0502040204020203" pitchFamily="34" charset="0"/>
              <a:ea typeface="Yu Mincho" panose="02020400000000000000" pitchFamily="18" charset="-128"/>
              <a:cs typeface="Calibri" panose="020F0502020204030204" pitchFamily="34" charset="0"/>
            </a:endParaRPr>
          </a:p>
          <a:p>
            <a:r>
              <a:rPr lang="sk-SK" sz="1800" dirty="0">
                <a:effectLst/>
                <a:latin typeface="Calibri" panose="020F0502020204030204" pitchFamily="34" charset="0"/>
                <a:ea typeface="Yu Mincho" panose="02020400000000000000" pitchFamily="18" charset="-128"/>
                <a:cs typeface="Calibri" panose="020F0502020204030204" pitchFamily="34" charset="0"/>
              </a:rPr>
              <a:t> </a:t>
            </a:r>
          </a:p>
          <a:p>
            <a:pPr algn="l"/>
            <a:endParaRPr lang="sk-SK" dirty="0">
              <a:solidFill>
                <a:schemeClr val="tx1"/>
              </a:solidFill>
              <a:latin typeface="Bahnschrift SemiLight SemiConde" panose="020B0502040204020203" pitchFamily="34" charset="0"/>
            </a:endParaRPr>
          </a:p>
        </p:txBody>
      </p:sp>
      <p:pic>
        <p:nvPicPr>
          <p:cNvPr id="5" name="Zástupný objekt pre obsah 4">
            <a:extLst>
              <a:ext uri="{FF2B5EF4-FFF2-40B4-BE49-F238E27FC236}">
                <a16:creationId xmlns:a16="http://schemas.microsoft.com/office/drawing/2014/main" id="{321AB9DE-40AA-41E4-8FDA-34AC9E3071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
        <p:nvSpPr>
          <p:cNvPr id="6" name="Zástupný objekt pre číslo snímky 5">
            <a:extLst>
              <a:ext uri="{FF2B5EF4-FFF2-40B4-BE49-F238E27FC236}">
                <a16:creationId xmlns:a16="http://schemas.microsoft.com/office/drawing/2014/main" id="{7CA7B9F5-ADD1-4F5C-ABDA-6A2F5A89CFBA}"/>
              </a:ext>
            </a:extLst>
          </p:cNvPr>
          <p:cNvSpPr>
            <a:spLocks noGrp="1"/>
          </p:cNvSpPr>
          <p:nvPr>
            <p:ph type="sldNum" sz="quarter" idx="12"/>
          </p:nvPr>
        </p:nvSpPr>
        <p:spPr>
          <a:xfrm>
            <a:off x="6553200" y="6356350"/>
            <a:ext cx="2133600" cy="365125"/>
          </a:xfrm>
        </p:spPr>
        <p:txBody>
          <a:bodyPr/>
          <a:lstStyle/>
          <a:p>
            <a:fld id="{B4454109-921E-4389-BB64-5D153A4656D4}" type="slidenum">
              <a:rPr lang="sk-SK" smtClean="0"/>
              <a:t>32</a:t>
            </a:fld>
            <a:endParaRPr lang="sk-SK" dirty="0"/>
          </a:p>
        </p:txBody>
      </p:sp>
      <p:graphicFrame>
        <p:nvGraphicFramePr>
          <p:cNvPr id="7" name="Tabuľka 6">
            <a:extLst>
              <a:ext uri="{FF2B5EF4-FFF2-40B4-BE49-F238E27FC236}">
                <a16:creationId xmlns:a16="http://schemas.microsoft.com/office/drawing/2014/main" id="{348316AF-9DE0-6266-1949-E428CB2B09C7}"/>
              </a:ext>
            </a:extLst>
          </p:cNvPr>
          <p:cNvGraphicFramePr>
            <a:graphicFrameLocks noGrp="1"/>
          </p:cNvGraphicFramePr>
          <p:nvPr>
            <p:extLst>
              <p:ext uri="{D42A27DB-BD31-4B8C-83A1-F6EECF244321}">
                <p14:modId xmlns:p14="http://schemas.microsoft.com/office/powerpoint/2010/main" val="3524366862"/>
              </p:ext>
            </p:extLst>
          </p:nvPr>
        </p:nvGraphicFramePr>
        <p:xfrm>
          <a:off x="323528" y="2636912"/>
          <a:ext cx="8570048" cy="4037229"/>
        </p:xfrm>
        <a:graphic>
          <a:graphicData uri="http://schemas.openxmlformats.org/drawingml/2006/table">
            <a:tbl>
              <a:tblPr firstRow="1" firstCol="1" bandRow="1">
                <a:tableStyleId>{5C22544A-7EE6-4342-B048-85BDC9FD1C3A}</a:tableStyleId>
              </a:tblPr>
              <a:tblGrid>
                <a:gridCol w="1584386">
                  <a:extLst>
                    <a:ext uri="{9D8B030D-6E8A-4147-A177-3AD203B41FA5}">
                      <a16:colId xmlns:a16="http://schemas.microsoft.com/office/drawing/2014/main" val="4116200641"/>
                    </a:ext>
                  </a:extLst>
                </a:gridCol>
                <a:gridCol w="6985662">
                  <a:extLst>
                    <a:ext uri="{9D8B030D-6E8A-4147-A177-3AD203B41FA5}">
                      <a16:colId xmlns:a16="http://schemas.microsoft.com/office/drawing/2014/main" val="526679401"/>
                    </a:ext>
                  </a:extLst>
                </a:gridCol>
              </a:tblGrid>
              <a:tr h="317434">
                <a:tc>
                  <a:txBody>
                    <a:bodyPr/>
                    <a:lstStyle/>
                    <a:p>
                      <a:pPr>
                        <a:lnSpc>
                          <a:spcPct val="107000"/>
                        </a:lnSpc>
                        <a:spcAft>
                          <a:spcPts val="800"/>
                        </a:spcAft>
                      </a:pPr>
                      <a:r>
                        <a:rPr lang="en-GB" sz="900">
                          <a:effectLst/>
                        </a:rPr>
                        <a:t>Title</a:t>
                      </a:r>
                      <a:endParaRPr lang="sk-SK" sz="800">
                        <a:effectLst/>
                        <a:latin typeface="Calibri" panose="020F0502020204030204" pitchFamily="34" charset="0"/>
                        <a:ea typeface="Yu Mincho" panose="02020400000000000000" pitchFamily="18" charset="-128"/>
                        <a:cs typeface="Calibri" panose="020F0502020204030204" pitchFamily="34" charset="0"/>
                      </a:endParaRPr>
                    </a:p>
                  </a:txBody>
                  <a:tcPr marL="7104" marR="7104" marT="7104" marB="7104" anchor="ctr"/>
                </a:tc>
                <a:tc>
                  <a:txBody>
                    <a:bodyPr/>
                    <a:lstStyle/>
                    <a:p>
                      <a:pPr>
                        <a:lnSpc>
                          <a:spcPct val="107000"/>
                        </a:lnSpc>
                        <a:spcAft>
                          <a:spcPts val="800"/>
                        </a:spcAft>
                      </a:pPr>
                      <a:r>
                        <a:rPr lang="en-GB" sz="900" dirty="0">
                          <a:effectLst/>
                        </a:rPr>
                        <a:t>Manufacturer of natural Armenian traditional sweets, dried fruit, and vegetables is looking for distributors and commercial agents in Europe</a:t>
                      </a:r>
                      <a:endParaRPr lang="sk-SK" sz="800" dirty="0">
                        <a:effectLst/>
                        <a:latin typeface="Calibri" panose="020F0502020204030204" pitchFamily="34" charset="0"/>
                        <a:ea typeface="Yu Mincho" panose="02020400000000000000" pitchFamily="18" charset="-128"/>
                        <a:cs typeface="Calibri" panose="020F0502020204030204" pitchFamily="34" charset="0"/>
                      </a:endParaRPr>
                    </a:p>
                  </a:txBody>
                  <a:tcPr marL="7104" marR="7104" marT="7104" marB="7104" anchor="ctr"/>
                </a:tc>
                <a:extLst>
                  <a:ext uri="{0D108BD9-81ED-4DB2-BD59-A6C34878D82A}">
                    <a16:rowId xmlns:a16="http://schemas.microsoft.com/office/drawing/2014/main" val="435677187"/>
                  </a:ext>
                </a:extLst>
              </a:tr>
              <a:tr h="163619">
                <a:tc>
                  <a:txBody>
                    <a:bodyPr/>
                    <a:lstStyle/>
                    <a:p>
                      <a:pPr>
                        <a:lnSpc>
                          <a:spcPct val="107000"/>
                        </a:lnSpc>
                        <a:spcAft>
                          <a:spcPts val="800"/>
                        </a:spcAft>
                      </a:pPr>
                      <a:r>
                        <a:rPr lang="en-GB" sz="900">
                          <a:effectLst/>
                        </a:rPr>
                        <a:t>POD Reference</a:t>
                      </a:r>
                      <a:endParaRPr lang="sk-SK" sz="800">
                        <a:effectLst/>
                        <a:latin typeface="Calibri" panose="020F0502020204030204" pitchFamily="34" charset="0"/>
                        <a:ea typeface="Yu Mincho" panose="02020400000000000000" pitchFamily="18" charset="-128"/>
                        <a:cs typeface="Calibri" panose="020F0502020204030204" pitchFamily="34" charset="0"/>
                      </a:endParaRPr>
                    </a:p>
                  </a:txBody>
                  <a:tcPr marL="7104" marR="7104" marT="7104" marB="7104" anchor="ctr"/>
                </a:tc>
                <a:tc>
                  <a:txBody>
                    <a:bodyPr/>
                    <a:lstStyle/>
                    <a:p>
                      <a:pPr>
                        <a:lnSpc>
                          <a:spcPct val="107000"/>
                        </a:lnSpc>
                        <a:spcAft>
                          <a:spcPts val="800"/>
                        </a:spcAft>
                      </a:pPr>
                      <a:r>
                        <a:rPr lang="en-GB" sz="900" dirty="0">
                          <a:effectLst/>
                        </a:rPr>
                        <a:t>BOAM 20170427001</a:t>
                      </a:r>
                      <a:endParaRPr lang="sk-SK" sz="800" dirty="0">
                        <a:effectLst/>
                        <a:latin typeface="Calibri" panose="020F0502020204030204" pitchFamily="34" charset="0"/>
                        <a:ea typeface="Yu Mincho" panose="02020400000000000000" pitchFamily="18" charset="-128"/>
                        <a:cs typeface="Calibri" panose="020F0502020204030204" pitchFamily="34" charset="0"/>
                      </a:endParaRPr>
                    </a:p>
                  </a:txBody>
                  <a:tcPr marL="7104" marR="7104" marT="7104" marB="7104" anchor="ctr"/>
                </a:tc>
                <a:extLst>
                  <a:ext uri="{0D108BD9-81ED-4DB2-BD59-A6C34878D82A}">
                    <a16:rowId xmlns:a16="http://schemas.microsoft.com/office/drawing/2014/main" val="3714884266"/>
                  </a:ext>
                </a:extLst>
              </a:tr>
              <a:tr h="626640">
                <a:tc>
                  <a:txBody>
                    <a:bodyPr/>
                    <a:lstStyle/>
                    <a:p>
                      <a:pPr>
                        <a:lnSpc>
                          <a:spcPct val="107000"/>
                        </a:lnSpc>
                        <a:spcAft>
                          <a:spcPts val="800"/>
                        </a:spcAft>
                      </a:pPr>
                      <a:r>
                        <a:rPr lang="en-GB" sz="900">
                          <a:effectLst/>
                        </a:rPr>
                        <a:t>Summary</a:t>
                      </a:r>
                      <a:endParaRPr lang="sk-SK" sz="800">
                        <a:effectLst/>
                        <a:latin typeface="Calibri" panose="020F0502020204030204" pitchFamily="34" charset="0"/>
                        <a:ea typeface="Yu Mincho" panose="02020400000000000000" pitchFamily="18" charset="-128"/>
                        <a:cs typeface="Calibri" panose="020F0502020204030204" pitchFamily="34" charset="0"/>
                      </a:endParaRPr>
                    </a:p>
                  </a:txBody>
                  <a:tcPr marL="7104" marR="7104" marT="7104" marB="7104" anchor="ctr"/>
                </a:tc>
                <a:tc>
                  <a:txBody>
                    <a:bodyPr/>
                    <a:lstStyle/>
                    <a:p>
                      <a:pPr algn="just">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900" dirty="0">
                          <a:effectLst/>
                        </a:rPr>
                        <a:t>Armenian manufacturer of national sweets, dried fruits/vegetables and traditional sweets is looking for new markets in Europe. The company is looking for distribution partners and commercial agents to introduce the company’s products on new markets, especially in Baltic countries, Poland, UK, Germany, France, Belgium, Slovakia and Czech Republic.</a:t>
                      </a:r>
                      <a:endParaRPr lang="sk-SK" sz="800" dirty="0">
                        <a:effectLst/>
                        <a:latin typeface="Calibri" panose="020F0502020204030204" pitchFamily="34" charset="0"/>
                        <a:ea typeface="Yu Mincho" panose="02020400000000000000" pitchFamily="18" charset="-128"/>
                        <a:cs typeface="Calibri" panose="020F0502020204030204" pitchFamily="34" charset="0"/>
                      </a:endParaRPr>
                    </a:p>
                  </a:txBody>
                  <a:tcPr marL="7104" marR="7104" marT="7104" marB="7104" anchor="ctr"/>
                </a:tc>
                <a:extLst>
                  <a:ext uri="{0D108BD9-81ED-4DB2-BD59-A6C34878D82A}">
                    <a16:rowId xmlns:a16="http://schemas.microsoft.com/office/drawing/2014/main" val="2076405693"/>
                  </a:ext>
                </a:extLst>
              </a:tr>
              <a:tr h="2052721">
                <a:tc>
                  <a:txBody>
                    <a:bodyPr/>
                    <a:lstStyle/>
                    <a:p>
                      <a:pPr>
                        <a:lnSpc>
                          <a:spcPct val="107000"/>
                        </a:lnSpc>
                        <a:spcAft>
                          <a:spcPts val="800"/>
                        </a:spcAft>
                      </a:pPr>
                      <a:r>
                        <a:rPr lang="en-GB" sz="900">
                          <a:effectLst/>
                        </a:rPr>
                        <a:t>Description</a:t>
                      </a:r>
                      <a:endParaRPr lang="sk-SK" sz="800">
                        <a:effectLst/>
                        <a:latin typeface="Calibri" panose="020F0502020204030204" pitchFamily="34" charset="0"/>
                        <a:ea typeface="Yu Mincho" panose="02020400000000000000" pitchFamily="18" charset="-128"/>
                        <a:cs typeface="Calibri" panose="020F0502020204030204" pitchFamily="34" charset="0"/>
                      </a:endParaRPr>
                    </a:p>
                  </a:txBody>
                  <a:tcPr marL="7104" marR="7104" marT="7104" marB="7104" anchor="ctr"/>
                </a:tc>
                <a:tc>
                  <a:txBody>
                    <a:bodyPr/>
                    <a:lstStyle/>
                    <a:p>
                      <a:pPr algn="just">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900" dirty="0">
                          <a:effectLst/>
                        </a:rPr>
                        <a:t>Armenian company was established in 2016. It is a family business based on the special knowledge and experience.</a:t>
                      </a:r>
                      <a:endParaRPr lang="sk-SK" sz="800" dirty="0">
                        <a:effectLst/>
                      </a:endParaRPr>
                    </a:p>
                    <a:p>
                      <a:pPr algn="just">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900" dirty="0">
                          <a:effectLst/>
                        </a:rPr>
                        <a:t>This Armenian company produces 15 varieties of dried fruits and 10 varieties of dried vegetables using advanced drying technology. </a:t>
                      </a:r>
                      <a:endParaRPr lang="sk-SK" sz="800" dirty="0">
                        <a:effectLst/>
                      </a:endParaRPr>
                    </a:p>
                    <a:p>
                      <a:pPr algn="just">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900" dirty="0">
                          <a:effectLst/>
                        </a:rPr>
                        <a:t>The assortment covers:</a:t>
                      </a:r>
                      <a:endParaRPr lang="sk-SK" sz="800" dirty="0">
                        <a:effectLst/>
                      </a:endParaRPr>
                    </a:p>
                    <a:p>
                      <a:pPr algn="just">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900" dirty="0">
                          <a:effectLst/>
                        </a:rPr>
                        <a:t>Fruits: pineapples, melons, prunes, figs, apples, pears, quinces, oranges, bananas, kiwi, lemons, persimmons, strawberry, cherry, grape.</a:t>
                      </a:r>
                      <a:endParaRPr lang="sk-SK" sz="800" dirty="0">
                        <a:effectLst/>
                      </a:endParaRPr>
                    </a:p>
                    <a:p>
                      <a:pPr algn="just">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900" dirty="0">
                          <a:effectLst/>
                        </a:rPr>
                        <a:t>Vegetables: pumpkins, carrots, beetroot, eggplant, tomato, zucchini, lettuce, bell pepper, mushrooms, greens.</a:t>
                      </a:r>
                      <a:endParaRPr lang="sk-SK" sz="800" dirty="0">
                        <a:effectLst/>
                      </a:endParaRPr>
                    </a:p>
                    <a:p>
                      <a:pPr algn="just">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900" dirty="0">
                          <a:effectLst/>
                        </a:rPr>
                        <a:t>Also, in production there is a traditional Armenian puréed fruit roll-up leather. It is spread thinly onto a sheet and sun-dried on a clothesline. It can be sour or sweet made from various fruit </a:t>
                      </a:r>
                      <a:r>
                        <a:rPr lang="en-GB" sz="900" dirty="0" err="1">
                          <a:effectLst/>
                        </a:rPr>
                        <a:t>pur</a:t>
                      </a:r>
                      <a:r>
                        <a:rPr lang="sk-SK" sz="900" dirty="0" err="1">
                          <a:effectLst/>
                        </a:rPr>
                        <a:t>és</a:t>
                      </a:r>
                      <a:r>
                        <a:rPr lang="sk-SK" sz="900" dirty="0">
                          <a:effectLst/>
                        </a:rPr>
                        <a:t>.</a:t>
                      </a:r>
                    </a:p>
                    <a:p>
                      <a:pPr algn="just">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900" dirty="0">
                          <a:effectLst/>
                        </a:rPr>
                        <a:t>The company expects to find partners in the EU countries where </a:t>
                      </a:r>
                      <a:r>
                        <a:rPr lang="sk-SK" sz="900" dirty="0" err="1">
                          <a:effectLst/>
                        </a:rPr>
                        <a:t>Armenian</a:t>
                      </a:r>
                      <a:r>
                        <a:rPr lang="en-GB" sz="900" dirty="0">
                          <a:effectLst/>
                        </a:rPr>
                        <a:t> traditional food is more popular. That is the main reason why company is looking for distribution partners and commercial agents.</a:t>
                      </a:r>
                      <a:endParaRPr lang="sk-SK" sz="800" dirty="0">
                        <a:effectLst/>
                        <a:latin typeface="Calibri" panose="020F0502020204030204" pitchFamily="34" charset="0"/>
                        <a:ea typeface="Yu Mincho" panose="02020400000000000000" pitchFamily="18" charset="-128"/>
                        <a:cs typeface="Calibri" panose="020F0502020204030204" pitchFamily="34" charset="0"/>
                      </a:endParaRPr>
                    </a:p>
                  </a:txBody>
                  <a:tcPr marL="7104" marR="7104" marT="7104" marB="7104" anchor="ctr"/>
                </a:tc>
                <a:extLst>
                  <a:ext uri="{0D108BD9-81ED-4DB2-BD59-A6C34878D82A}">
                    <a16:rowId xmlns:a16="http://schemas.microsoft.com/office/drawing/2014/main" val="393230894"/>
                  </a:ext>
                </a:extLst>
              </a:tr>
              <a:tr h="511994">
                <a:tc>
                  <a:txBody>
                    <a:bodyPr/>
                    <a:lstStyle/>
                    <a:p>
                      <a:pPr>
                        <a:lnSpc>
                          <a:spcPct val="107000"/>
                        </a:lnSpc>
                        <a:spcAft>
                          <a:spcPts val="800"/>
                        </a:spcAft>
                      </a:pPr>
                      <a:r>
                        <a:rPr lang="en-GB" sz="900">
                          <a:effectLst/>
                        </a:rPr>
                        <a:t>Advantages and Innovations</a:t>
                      </a:r>
                      <a:endParaRPr lang="sk-SK" sz="800">
                        <a:effectLst/>
                        <a:latin typeface="Calibri" panose="020F0502020204030204" pitchFamily="34" charset="0"/>
                        <a:ea typeface="Yu Mincho" panose="02020400000000000000" pitchFamily="18" charset="-128"/>
                        <a:cs typeface="Calibri" panose="020F0502020204030204" pitchFamily="34" charset="0"/>
                      </a:endParaRPr>
                    </a:p>
                  </a:txBody>
                  <a:tcPr marL="7104" marR="7104" marT="7104" marB="7104" anchor="ctr"/>
                </a:tc>
                <a:tc>
                  <a:txBody>
                    <a:bodyPr/>
                    <a:lstStyle/>
                    <a:p>
                      <a:pPr algn="just">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900" dirty="0">
                          <a:effectLst/>
                        </a:rPr>
                        <a:t>Thanks to the optimal climate and soil conditions in </a:t>
                      </a:r>
                      <a:r>
                        <a:rPr lang="sk-SK" sz="900" dirty="0" err="1">
                          <a:effectLst/>
                        </a:rPr>
                        <a:t>Armenia</a:t>
                      </a:r>
                      <a:r>
                        <a:rPr lang="en-GB" sz="900" dirty="0">
                          <a:effectLst/>
                        </a:rPr>
                        <a:t> for fruits and vegetables the company is able to offer products not only 100 % natural but also with very high quality, vitamin and mineral content. The company uses modern technologies to produce national sweets. </a:t>
                      </a:r>
                      <a:endParaRPr lang="sk-SK" sz="800" dirty="0">
                        <a:effectLst/>
                      </a:endParaRPr>
                    </a:p>
                    <a:p>
                      <a:pPr algn="just">
                        <a:lnSpc>
                          <a:spcPct val="107000"/>
                        </a:lnSpc>
                        <a:spcAft>
                          <a:spcPts val="800"/>
                        </a:spcAft>
                      </a:pPr>
                      <a:r>
                        <a:rPr lang="en-GB" sz="900" dirty="0">
                          <a:effectLst/>
                        </a:rPr>
                        <a:t> </a:t>
                      </a:r>
                      <a:endParaRPr lang="sk-SK" sz="800" dirty="0">
                        <a:effectLst/>
                        <a:latin typeface="Calibri" panose="020F0502020204030204" pitchFamily="34" charset="0"/>
                        <a:ea typeface="Yu Mincho" panose="02020400000000000000" pitchFamily="18" charset="-128"/>
                        <a:cs typeface="Calibri" panose="020F0502020204030204" pitchFamily="34" charset="0"/>
                      </a:endParaRPr>
                    </a:p>
                  </a:txBody>
                  <a:tcPr marL="7104" marR="7104" marT="7104" marB="7104" anchor="ctr"/>
                </a:tc>
                <a:extLst>
                  <a:ext uri="{0D108BD9-81ED-4DB2-BD59-A6C34878D82A}">
                    <a16:rowId xmlns:a16="http://schemas.microsoft.com/office/drawing/2014/main" val="2589066431"/>
                  </a:ext>
                </a:extLst>
              </a:tr>
              <a:tr h="163619">
                <a:tc>
                  <a:txBody>
                    <a:bodyPr/>
                    <a:lstStyle/>
                    <a:p>
                      <a:pPr>
                        <a:lnSpc>
                          <a:spcPct val="107000"/>
                        </a:lnSpc>
                        <a:spcAft>
                          <a:spcPts val="800"/>
                        </a:spcAft>
                      </a:pPr>
                      <a:r>
                        <a:rPr lang="en-GB" sz="900">
                          <a:effectLst/>
                        </a:rPr>
                        <a:t>Stage of Development</a:t>
                      </a:r>
                      <a:endParaRPr lang="sk-SK" sz="800">
                        <a:effectLst/>
                        <a:latin typeface="Calibri" panose="020F0502020204030204" pitchFamily="34" charset="0"/>
                        <a:ea typeface="Yu Mincho" panose="02020400000000000000" pitchFamily="18" charset="-128"/>
                        <a:cs typeface="Calibri" panose="020F0502020204030204" pitchFamily="34" charset="0"/>
                      </a:endParaRPr>
                    </a:p>
                  </a:txBody>
                  <a:tcPr marL="7104" marR="7104" marT="7104" marB="7104" anchor="ctr"/>
                </a:tc>
                <a:tc>
                  <a:txBody>
                    <a:bodyPr/>
                    <a:lstStyle/>
                    <a:p>
                      <a:pPr>
                        <a:lnSpc>
                          <a:spcPct val="107000"/>
                        </a:lnSpc>
                        <a:spcAft>
                          <a:spcPts val="800"/>
                        </a:spcAft>
                      </a:pPr>
                      <a:r>
                        <a:rPr lang="en-GB" sz="900">
                          <a:effectLst/>
                        </a:rPr>
                        <a:t>Already on the market</a:t>
                      </a:r>
                      <a:endParaRPr lang="sk-SK" sz="800">
                        <a:effectLst/>
                        <a:latin typeface="Calibri" panose="020F0502020204030204" pitchFamily="34" charset="0"/>
                        <a:ea typeface="Yu Mincho" panose="02020400000000000000" pitchFamily="18" charset="-128"/>
                        <a:cs typeface="Calibri" panose="020F0502020204030204" pitchFamily="34" charset="0"/>
                      </a:endParaRPr>
                    </a:p>
                  </a:txBody>
                  <a:tcPr marL="7104" marR="7104" marT="7104" marB="7104" anchor="ctr"/>
                </a:tc>
                <a:extLst>
                  <a:ext uri="{0D108BD9-81ED-4DB2-BD59-A6C34878D82A}">
                    <a16:rowId xmlns:a16="http://schemas.microsoft.com/office/drawing/2014/main" val="985592762"/>
                  </a:ext>
                </a:extLst>
              </a:tr>
              <a:tr h="163619">
                <a:tc>
                  <a:txBody>
                    <a:bodyPr/>
                    <a:lstStyle/>
                    <a:p>
                      <a:pPr>
                        <a:lnSpc>
                          <a:spcPct val="107000"/>
                        </a:lnSpc>
                        <a:spcAft>
                          <a:spcPts val="800"/>
                        </a:spcAft>
                      </a:pPr>
                      <a:r>
                        <a:rPr lang="en-GB" sz="900">
                          <a:effectLst/>
                        </a:rPr>
                        <a:t>IPR status:</a:t>
                      </a:r>
                      <a:endParaRPr lang="sk-SK" sz="800">
                        <a:effectLst/>
                        <a:latin typeface="Calibri" panose="020F0502020204030204" pitchFamily="34" charset="0"/>
                        <a:ea typeface="Yu Mincho" panose="02020400000000000000" pitchFamily="18" charset="-128"/>
                        <a:cs typeface="Calibri" panose="020F0502020204030204" pitchFamily="34" charset="0"/>
                      </a:endParaRPr>
                    </a:p>
                  </a:txBody>
                  <a:tcPr marL="7104" marR="7104" marT="7104" marB="7104" anchor="ctr"/>
                </a:tc>
                <a:tc>
                  <a:txBody>
                    <a:bodyPr/>
                    <a:lstStyle/>
                    <a:p>
                      <a:pPr>
                        <a:lnSpc>
                          <a:spcPct val="107000"/>
                        </a:lnSpc>
                        <a:spcAft>
                          <a:spcPts val="800"/>
                        </a:spcAft>
                      </a:pPr>
                      <a:r>
                        <a:rPr lang="en-GB" sz="900" dirty="0">
                          <a:effectLst/>
                        </a:rPr>
                        <a:t>Copyright</a:t>
                      </a:r>
                      <a:endParaRPr lang="sk-SK" sz="800" dirty="0">
                        <a:effectLst/>
                        <a:latin typeface="Calibri" panose="020F0502020204030204" pitchFamily="34" charset="0"/>
                        <a:ea typeface="Yu Mincho" panose="02020400000000000000" pitchFamily="18" charset="-128"/>
                        <a:cs typeface="Calibri" panose="020F0502020204030204" pitchFamily="34" charset="0"/>
                      </a:endParaRPr>
                    </a:p>
                  </a:txBody>
                  <a:tcPr marL="7104" marR="7104" marT="7104" marB="7104" anchor="ctr"/>
                </a:tc>
                <a:extLst>
                  <a:ext uri="{0D108BD9-81ED-4DB2-BD59-A6C34878D82A}">
                    <a16:rowId xmlns:a16="http://schemas.microsoft.com/office/drawing/2014/main" val="4080490992"/>
                  </a:ext>
                </a:extLst>
              </a:tr>
            </a:tbl>
          </a:graphicData>
        </a:graphic>
      </p:graphicFrame>
    </p:spTree>
    <p:extLst>
      <p:ext uri="{BB962C8B-B14F-4D97-AF65-F5344CB8AC3E}">
        <p14:creationId xmlns:p14="http://schemas.microsoft.com/office/powerpoint/2010/main" val="18020662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skuska pozadie.jpg">
            <a:extLst>
              <a:ext uri="{FF2B5EF4-FFF2-40B4-BE49-F238E27FC236}">
                <a16:creationId xmlns:a16="http://schemas.microsoft.com/office/drawing/2014/main" id="{71DA8BE5-3B7C-4E8C-A793-6E82FBC70A4E}"/>
              </a:ext>
            </a:extLst>
          </p:cNvPr>
          <p:cNvPicPr>
            <a:picLocks noChangeAspect="1"/>
          </p:cNvPicPr>
          <p:nvPr/>
        </p:nvPicPr>
        <p:blipFill>
          <a:blip r:embed="rId2" cstate="print">
            <a:alphaModFix amt="20000"/>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757C33A0-5444-420A-9A3F-8CDB7DF55BC3}"/>
              </a:ext>
            </a:extLst>
          </p:cNvPr>
          <p:cNvSpPr>
            <a:spLocks noGrp="1"/>
          </p:cNvSpPr>
          <p:nvPr>
            <p:ph type="ctrTitle"/>
          </p:nvPr>
        </p:nvSpPr>
        <p:spPr>
          <a:xfrm>
            <a:off x="107504" y="26534"/>
            <a:ext cx="7772400" cy="1470025"/>
          </a:xfrm>
        </p:spPr>
        <p:txBody>
          <a:bodyPr>
            <a:normAutofit/>
          </a:bodyPr>
          <a:lstStyle/>
          <a:p>
            <a:r>
              <a:rPr lang="en-US" sz="3600" b="0" i="0" u="none" strike="noStrike" baseline="0" dirty="0">
                <a:solidFill>
                  <a:srgbClr val="000000"/>
                </a:solidFill>
                <a:latin typeface="Bahnschrift SemiBold SemiConden" panose="020B0502040204020203" pitchFamily="34" charset="0"/>
              </a:rPr>
              <a:t> How to find business partners in the EU? </a:t>
            </a:r>
            <a:endParaRPr lang="sk-SK" sz="4000" dirty="0">
              <a:latin typeface="Bahnschrift SemiBold SemiConden" panose="020B0502040204020203" pitchFamily="34" charset="0"/>
            </a:endParaRPr>
          </a:p>
        </p:txBody>
      </p:sp>
      <p:sp>
        <p:nvSpPr>
          <p:cNvPr id="3" name="Podnadpis 2">
            <a:extLst>
              <a:ext uri="{FF2B5EF4-FFF2-40B4-BE49-F238E27FC236}">
                <a16:creationId xmlns:a16="http://schemas.microsoft.com/office/drawing/2014/main" id="{6ED363E3-1548-4A1C-B9D1-D6A8A106BE02}"/>
              </a:ext>
            </a:extLst>
          </p:cNvPr>
          <p:cNvSpPr>
            <a:spLocks noGrp="1"/>
          </p:cNvSpPr>
          <p:nvPr>
            <p:ph type="subTitle" idx="1"/>
          </p:nvPr>
        </p:nvSpPr>
        <p:spPr>
          <a:xfrm>
            <a:off x="467544" y="1663602"/>
            <a:ext cx="8352928" cy="4692748"/>
          </a:xfrm>
        </p:spPr>
        <p:txBody>
          <a:bodyPr>
            <a:normAutofit/>
          </a:bodyPr>
          <a:lstStyle/>
          <a:p>
            <a:pPr algn="just">
              <a:lnSpc>
                <a:spcPct val="107000"/>
              </a:lnSpc>
              <a:spcAft>
                <a:spcPts val="600"/>
              </a:spcAft>
            </a:pPr>
            <a:r>
              <a:rPr lang="en-GB" sz="1800" b="0" dirty="0">
                <a:solidFill>
                  <a:srgbClr val="000000"/>
                </a:solidFill>
                <a:effectLst/>
                <a:latin typeface="Bahnschrift SemiLight SemiConde" panose="020B0502040204020203" pitchFamily="34" charset="0"/>
                <a:ea typeface="Calibri" panose="020F0502020204030204" pitchFamily="34" charset="0"/>
                <a:cs typeface="Proxima Nova Black"/>
              </a:rPr>
              <a:t>In addition to the EEN, </a:t>
            </a:r>
            <a:r>
              <a:rPr lang="sk-SK" sz="1800" b="0" dirty="0" err="1">
                <a:solidFill>
                  <a:srgbClr val="000000"/>
                </a:solidFill>
                <a:effectLst/>
                <a:latin typeface="Bahnschrift SemiLight SemiConde" panose="020B0502040204020203" pitchFamily="34" charset="0"/>
                <a:ea typeface="Calibri" panose="020F0502020204030204" pitchFamily="34" charset="0"/>
                <a:cs typeface="Proxima Nova Black"/>
              </a:rPr>
              <a:t>Armenian</a:t>
            </a:r>
            <a:r>
              <a:rPr lang="en-GB" sz="1800" b="0" dirty="0">
                <a:solidFill>
                  <a:srgbClr val="000000"/>
                </a:solidFill>
                <a:effectLst/>
                <a:latin typeface="Bahnschrift SemiLight SemiConde" panose="020B0502040204020203" pitchFamily="34" charset="0"/>
                <a:ea typeface="Calibri" panose="020F0502020204030204" pitchFamily="34" charset="0"/>
                <a:cs typeface="Proxima Nova Black"/>
              </a:rPr>
              <a:t> businesses can use </a:t>
            </a:r>
            <a:r>
              <a:rPr lang="en-GB" sz="1800" b="1" dirty="0">
                <a:solidFill>
                  <a:srgbClr val="000000"/>
                </a:solidFill>
                <a:effectLst/>
                <a:latin typeface="Bahnschrift SemiLight SemiConde" panose="020B0502040204020203" pitchFamily="34" charset="0"/>
                <a:ea typeface="Calibri" panose="020F0502020204030204" pitchFamily="34" charset="0"/>
                <a:cs typeface="Proxima Nova Black"/>
              </a:rPr>
              <a:t>EUROPAGES,</a:t>
            </a:r>
            <a:r>
              <a:rPr lang="en-GB" sz="1800" b="0" dirty="0">
                <a:solidFill>
                  <a:srgbClr val="000000"/>
                </a:solidFill>
                <a:effectLst/>
                <a:latin typeface="Bahnschrift SemiLight SemiConde" panose="020B0502040204020203" pitchFamily="34" charset="0"/>
                <a:ea typeface="Calibri" panose="020F0502020204030204" pitchFamily="34" charset="0"/>
                <a:cs typeface="Proxima Nova Black"/>
              </a:rPr>
              <a:t> which since 1982 has specialized in h</a:t>
            </a:r>
            <a:r>
              <a:rPr lang="en-GB" sz="1800" dirty="0">
                <a:solidFill>
                  <a:srgbClr val="000000"/>
                </a:solidFill>
                <a:effectLst/>
                <a:latin typeface="Bahnschrift SemiLight SemiConde" panose="020B0502040204020203" pitchFamily="34" charset="0"/>
                <a:ea typeface="Calibri" panose="020F0502020204030204" pitchFamily="34" charset="0"/>
                <a:cs typeface="Proxima Nova Black"/>
              </a:rPr>
              <a:t>elping small businesses to find—and be found by—potential partners in the European market. </a:t>
            </a:r>
            <a:endParaRPr lang="sk-SK" sz="1800" dirty="0">
              <a:solidFill>
                <a:srgbClr val="000000"/>
              </a:solidFill>
              <a:effectLst/>
              <a:latin typeface="Bahnschrift SemiLight SemiConde" panose="020B0502040204020203" pitchFamily="34" charset="0"/>
              <a:ea typeface="Calibri" panose="020F0502020204030204" pitchFamily="34" charset="0"/>
              <a:cs typeface="Proxima Nova Black"/>
            </a:endParaRPr>
          </a:p>
          <a:p>
            <a:pPr algn="just">
              <a:lnSpc>
                <a:spcPct val="107000"/>
              </a:lnSpc>
              <a:spcAft>
                <a:spcPts val="600"/>
              </a:spcAft>
            </a:pPr>
            <a:r>
              <a:rPr lang="en-GB" sz="1800" dirty="0">
                <a:solidFill>
                  <a:srgbClr val="000000"/>
                </a:solidFill>
                <a:effectLst/>
                <a:latin typeface="Bahnschrift SemiLight SemiConde" panose="020B0502040204020203" pitchFamily="34" charset="0"/>
                <a:ea typeface="Calibri" panose="020F0502020204030204" pitchFamily="34" charset="0"/>
                <a:cs typeface="Proxima Nova Black"/>
              </a:rPr>
              <a:t>Currently it is the largest business-to-business (B2B) directory in Europe, consisting of a network of partners in more than 20 European countries. Over</a:t>
            </a:r>
            <a:r>
              <a:rPr lang="en-GB" sz="1800" b="0" dirty="0">
                <a:solidFill>
                  <a:srgbClr val="000000"/>
                </a:solidFill>
                <a:effectLst/>
                <a:latin typeface="Bahnschrift SemiLight SemiConde" panose="020B0502040204020203" pitchFamily="34" charset="0"/>
                <a:ea typeface="Calibri" panose="020F0502020204030204" pitchFamily="34" charset="0"/>
                <a:cs typeface="Proxima Nova Black"/>
              </a:rPr>
              <a:t> 3 million companies are registered on EUROPAGES, through which one can get contact details of potential partner companies—whether in the EU or other countries—and get in touch with them directly. </a:t>
            </a:r>
            <a:endParaRPr lang="sk-SK" sz="1800" b="0" dirty="0">
              <a:solidFill>
                <a:srgbClr val="000000"/>
              </a:solidFill>
              <a:effectLst/>
              <a:latin typeface="Bahnschrift SemiLight SemiConde" panose="020B0502040204020203" pitchFamily="34" charset="0"/>
              <a:ea typeface="Calibri" panose="020F0502020204030204" pitchFamily="34" charset="0"/>
              <a:cs typeface="Proxima Nova Black"/>
            </a:endParaRPr>
          </a:p>
          <a:p>
            <a:pPr algn="just">
              <a:lnSpc>
                <a:spcPct val="107000"/>
              </a:lnSpc>
              <a:spcAft>
                <a:spcPts val="600"/>
              </a:spcAft>
            </a:pPr>
            <a:r>
              <a:rPr lang="en-GB" sz="1800" b="0" dirty="0">
                <a:solidFill>
                  <a:srgbClr val="000000"/>
                </a:solidFill>
                <a:effectLst/>
                <a:latin typeface="Bahnschrift SemiLight SemiConde" panose="020B0502040204020203" pitchFamily="34" charset="0"/>
                <a:ea typeface="Calibri" panose="020F0502020204030204" pitchFamily="34" charset="0"/>
                <a:cs typeface="Proxima Nova Black"/>
              </a:rPr>
              <a:t>The directory’s search engine, which can be used in 26 different languages, allows one to search for and identify potential partners, filtering results according to product type or by targeted country/region. </a:t>
            </a:r>
            <a:endParaRPr lang="sk-SK" sz="1800" b="0" dirty="0">
              <a:solidFill>
                <a:srgbClr val="000000"/>
              </a:solidFill>
              <a:latin typeface="Bahnschrift SemiLight SemiConde" panose="020B0502040204020203" pitchFamily="34" charset="0"/>
              <a:ea typeface="Calibri" panose="020F0502020204030204" pitchFamily="34" charset="0"/>
              <a:cs typeface="Proxima Nova Black"/>
            </a:endParaRPr>
          </a:p>
          <a:p>
            <a:pPr algn="just">
              <a:lnSpc>
                <a:spcPct val="107000"/>
              </a:lnSpc>
              <a:spcAft>
                <a:spcPts val="600"/>
              </a:spcAft>
            </a:pPr>
            <a:r>
              <a:rPr lang="en-GB" sz="1800" dirty="0">
                <a:solidFill>
                  <a:schemeClr val="tx1"/>
                </a:solidFill>
                <a:effectLst/>
                <a:latin typeface="Bahnschrift SemiLight SemiConde" panose="020B0502040204020203" pitchFamily="34" charset="0"/>
                <a:ea typeface="Yu Mincho" panose="02020400000000000000" pitchFamily="18" charset="-128"/>
                <a:cs typeface="Calibri" panose="020F0502020204030204" pitchFamily="34" charset="0"/>
              </a:rPr>
              <a:t>Official website of EUROPAGES: </a:t>
            </a:r>
            <a:r>
              <a:rPr lang="en-GB" sz="1800" dirty="0">
                <a:effectLst/>
                <a:latin typeface="Bahnschrift SemiLight SemiConde" panose="020B0502040204020203" pitchFamily="34" charset="0"/>
                <a:ea typeface="Yu Mincho" panose="02020400000000000000" pitchFamily="18" charset="-128"/>
                <a:cs typeface="Calibri" panose="020F0502020204030204" pitchFamily="34" charset="0"/>
              </a:rPr>
              <a:t>&lt;</a:t>
            </a:r>
            <a:r>
              <a:rPr lang="en-GB" sz="1800" u="sng" dirty="0">
                <a:solidFill>
                  <a:srgbClr val="000000"/>
                </a:solidFill>
                <a:effectLst/>
                <a:latin typeface="Bahnschrift SemiLight SemiConde" panose="020B0502040204020203" pitchFamily="34" charset="0"/>
                <a:ea typeface="Yu Mincho" panose="02020400000000000000" pitchFamily="18" charset="-128"/>
                <a:cs typeface="Calibri" panose="020F0502020204030204" pitchFamily="34" charset="0"/>
                <a:hlinkClick r:id="rId3"/>
              </a:rPr>
              <a:t>https://www.europages.com/</a:t>
            </a:r>
            <a:r>
              <a:rPr lang="en-GB" sz="1800" dirty="0">
                <a:solidFill>
                  <a:srgbClr val="000000"/>
                </a:solidFill>
                <a:effectLst/>
                <a:latin typeface="Bahnschrift SemiLight SemiConde" panose="020B0502040204020203" pitchFamily="34" charset="0"/>
                <a:ea typeface="Yu Mincho" panose="02020400000000000000" pitchFamily="18" charset="-128"/>
                <a:cs typeface="Calibri" panose="020F0502020204030204" pitchFamily="34" charset="0"/>
              </a:rPr>
              <a:t>&gt;</a:t>
            </a:r>
            <a:endParaRPr lang="sk-SK" sz="1800" dirty="0">
              <a:effectLst/>
              <a:latin typeface="Bahnschrift SemiLight SemiConde" panose="020B0502040204020203" pitchFamily="34" charset="0"/>
              <a:ea typeface="Yu Mincho" panose="02020400000000000000" pitchFamily="18" charset="-128"/>
              <a:cs typeface="Calibri" panose="020F0502020204030204" pitchFamily="34" charset="0"/>
            </a:endParaRPr>
          </a:p>
          <a:p>
            <a:r>
              <a:rPr lang="sk-SK" sz="1800" dirty="0">
                <a:effectLst/>
                <a:latin typeface="Calibri" panose="020F0502020204030204" pitchFamily="34" charset="0"/>
                <a:ea typeface="Yu Mincho" panose="02020400000000000000" pitchFamily="18" charset="-128"/>
                <a:cs typeface="Calibri" panose="020F0502020204030204" pitchFamily="34" charset="0"/>
              </a:rPr>
              <a:t> </a:t>
            </a:r>
          </a:p>
          <a:p>
            <a:pPr algn="l"/>
            <a:endParaRPr lang="sk-SK" dirty="0">
              <a:solidFill>
                <a:schemeClr val="tx1"/>
              </a:solidFill>
              <a:latin typeface="Bahnschrift SemiLight SemiConde" panose="020B0502040204020203" pitchFamily="34" charset="0"/>
            </a:endParaRPr>
          </a:p>
        </p:txBody>
      </p:sp>
      <p:pic>
        <p:nvPicPr>
          <p:cNvPr id="5" name="Zástupný objekt pre obsah 4">
            <a:extLst>
              <a:ext uri="{FF2B5EF4-FFF2-40B4-BE49-F238E27FC236}">
                <a16:creationId xmlns:a16="http://schemas.microsoft.com/office/drawing/2014/main" id="{321AB9DE-40AA-41E4-8FDA-34AC9E3071E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
        <p:nvSpPr>
          <p:cNvPr id="6" name="Zástupný objekt pre číslo snímky 5">
            <a:extLst>
              <a:ext uri="{FF2B5EF4-FFF2-40B4-BE49-F238E27FC236}">
                <a16:creationId xmlns:a16="http://schemas.microsoft.com/office/drawing/2014/main" id="{7CA7B9F5-ADD1-4F5C-ABDA-6A2F5A89CFBA}"/>
              </a:ext>
            </a:extLst>
          </p:cNvPr>
          <p:cNvSpPr>
            <a:spLocks noGrp="1"/>
          </p:cNvSpPr>
          <p:nvPr>
            <p:ph type="sldNum" sz="quarter" idx="12"/>
          </p:nvPr>
        </p:nvSpPr>
        <p:spPr>
          <a:xfrm>
            <a:off x="6553200" y="6356350"/>
            <a:ext cx="2133600" cy="365125"/>
          </a:xfrm>
        </p:spPr>
        <p:txBody>
          <a:bodyPr/>
          <a:lstStyle/>
          <a:p>
            <a:fld id="{B4454109-921E-4389-BB64-5D153A4656D4}" type="slidenum">
              <a:rPr lang="sk-SK" smtClean="0"/>
              <a:t>33</a:t>
            </a:fld>
            <a:endParaRPr lang="sk-SK" dirty="0"/>
          </a:p>
        </p:txBody>
      </p:sp>
    </p:spTree>
    <p:extLst>
      <p:ext uri="{BB962C8B-B14F-4D97-AF65-F5344CB8AC3E}">
        <p14:creationId xmlns:p14="http://schemas.microsoft.com/office/powerpoint/2010/main" val="37603108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skuska pozadie.jpg">
            <a:extLst>
              <a:ext uri="{FF2B5EF4-FFF2-40B4-BE49-F238E27FC236}">
                <a16:creationId xmlns:a16="http://schemas.microsoft.com/office/drawing/2014/main" id="{71DA8BE5-3B7C-4E8C-A793-6E82FBC70A4E}"/>
              </a:ext>
            </a:extLst>
          </p:cNvPr>
          <p:cNvPicPr>
            <a:picLocks noChangeAspect="1"/>
          </p:cNvPicPr>
          <p:nvPr/>
        </p:nvPicPr>
        <p:blipFill>
          <a:blip r:embed="rId2" cstate="print">
            <a:alphaModFix amt="20000"/>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757C33A0-5444-420A-9A3F-8CDB7DF55BC3}"/>
              </a:ext>
            </a:extLst>
          </p:cNvPr>
          <p:cNvSpPr>
            <a:spLocks noGrp="1"/>
          </p:cNvSpPr>
          <p:nvPr>
            <p:ph type="ctrTitle"/>
          </p:nvPr>
        </p:nvSpPr>
        <p:spPr>
          <a:xfrm>
            <a:off x="107504" y="26534"/>
            <a:ext cx="7772400" cy="1470025"/>
          </a:xfrm>
        </p:spPr>
        <p:txBody>
          <a:bodyPr>
            <a:normAutofit/>
          </a:bodyPr>
          <a:lstStyle/>
          <a:p>
            <a:r>
              <a:rPr lang="en-US" sz="3600" b="0" i="0" u="none" strike="noStrike" baseline="0" dirty="0">
                <a:solidFill>
                  <a:srgbClr val="000000"/>
                </a:solidFill>
                <a:latin typeface="Bahnschrift SemiBold SemiConden" panose="020B0502040204020203" pitchFamily="34" charset="0"/>
              </a:rPr>
              <a:t> How to find business partners in the EU? </a:t>
            </a:r>
            <a:endParaRPr lang="sk-SK" sz="4000" dirty="0">
              <a:latin typeface="Bahnschrift SemiBold SemiConden" panose="020B0502040204020203" pitchFamily="34" charset="0"/>
            </a:endParaRPr>
          </a:p>
        </p:txBody>
      </p:sp>
      <p:sp>
        <p:nvSpPr>
          <p:cNvPr id="3" name="Podnadpis 2">
            <a:extLst>
              <a:ext uri="{FF2B5EF4-FFF2-40B4-BE49-F238E27FC236}">
                <a16:creationId xmlns:a16="http://schemas.microsoft.com/office/drawing/2014/main" id="{6ED363E3-1548-4A1C-B9D1-D6A8A106BE02}"/>
              </a:ext>
            </a:extLst>
          </p:cNvPr>
          <p:cNvSpPr>
            <a:spLocks noGrp="1"/>
          </p:cNvSpPr>
          <p:nvPr>
            <p:ph type="subTitle" idx="1"/>
          </p:nvPr>
        </p:nvSpPr>
        <p:spPr>
          <a:xfrm>
            <a:off x="467544" y="1663602"/>
            <a:ext cx="8352928" cy="4692748"/>
          </a:xfrm>
        </p:spPr>
        <p:txBody>
          <a:bodyPr>
            <a:normAutofit/>
          </a:bodyPr>
          <a:lstStyle/>
          <a:p>
            <a:pPr algn="just">
              <a:lnSpc>
                <a:spcPct val="107000"/>
              </a:lnSpc>
              <a:spcAft>
                <a:spcPts val="600"/>
              </a:spcAft>
            </a:pPr>
            <a:r>
              <a:rPr lang="en-GB" sz="1600" b="0" dirty="0">
                <a:solidFill>
                  <a:srgbClr val="00000A"/>
                </a:solidFill>
                <a:effectLst/>
                <a:latin typeface="Bahnschrift SemiLight SemiConde" panose="020B0502040204020203" pitchFamily="34" charset="0"/>
                <a:ea typeface="Calibri" panose="020F0502020204030204" pitchFamily="34" charset="0"/>
                <a:cs typeface="Proxima Nova Black"/>
              </a:rPr>
              <a:t>Furthermore, business ties with the European partners can be developed through taking part in </a:t>
            </a:r>
            <a:r>
              <a:rPr lang="en-GB" sz="1600" b="1" dirty="0">
                <a:solidFill>
                  <a:srgbClr val="00000A"/>
                </a:solidFill>
                <a:effectLst/>
                <a:latin typeface="Bahnschrift SemiLight SemiConde" panose="020B0502040204020203" pitchFamily="34" charset="0"/>
                <a:ea typeface="Calibri" panose="020F0502020204030204" pitchFamily="34" charset="0"/>
                <a:cs typeface="Proxima Nova Black"/>
              </a:rPr>
              <a:t>trade fairs and international exhibitions</a:t>
            </a:r>
            <a:r>
              <a:rPr lang="en-GB" sz="1600" b="0" dirty="0">
                <a:solidFill>
                  <a:srgbClr val="00000A"/>
                </a:solidFill>
                <a:effectLst/>
                <a:latin typeface="Bahnschrift SemiLight SemiConde" panose="020B0502040204020203" pitchFamily="34" charset="0"/>
                <a:ea typeface="Calibri" panose="020F0502020204030204" pitchFamily="34" charset="0"/>
                <a:cs typeface="Proxima Nova Black"/>
              </a:rPr>
              <a:t>. </a:t>
            </a:r>
            <a:r>
              <a:rPr lang="sk-SK" sz="1600" b="0" dirty="0">
                <a:solidFill>
                  <a:srgbClr val="00000A"/>
                </a:solidFill>
                <a:effectLst/>
                <a:latin typeface="Bahnschrift SemiLight SemiConde" panose="020B0502040204020203" pitchFamily="34" charset="0"/>
                <a:ea typeface="Calibri" panose="020F0502020204030204" pitchFamily="34" charset="0"/>
                <a:cs typeface="Proxima Nova Black"/>
              </a:rPr>
              <a:t>R</a:t>
            </a:r>
            <a:r>
              <a:rPr lang="en-GB" sz="1600" b="0" dirty="0">
                <a:solidFill>
                  <a:srgbClr val="00000A"/>
                </a:solidFill>
                <a:effectLst/>
                <a:latin typeface="Bahnschrift SemiLight SemiConde" panose="020B0502040204020203" pitchFamily="34" charset="0"/>
                <a:ea typeface="Calibri" panose="020F0502020204030204" pitchFamily="34" charset="0"/>
                <a:cs typeface="Proxima Nova Black"/>
              </a:rPr>
              <a:t>elative ease and considerable advantages of this opportunity physically to introduce one’s products and establish immediate personal connections with potential foreign partners. </a:t>
            </a:r>
            <a:endParaRPr lang="sk-SK" sz="1600" b="0" dirty="0">
              <a:solidFill>
                <a:srgbClr val="00000A"/>
              </a:solidFill>
              <a:effectLst/>
              <a:latin typeface="Bahnschrift SemiLight SemiConde" panose="020B0502040204020203" pitchFamily="34" charset="0"/>
              <a:ea typeface="Calibri" panose="020F0502020204030204" pitchFamily="34" charset="0"/>
              <a:cs typeface="Proxima Nova Black"/>
            </a:endParaRPr>
          </a:p>
          <a:p>
            <a:pPr algn="just">
              <a:lnSpc>
                <a:spcPct val="107000"/>
              </a:lnSpc>
              <a:spcAft>
                <a:spcPts val="600"/>
              </a:spcAft>
            </a:pPr>
            <a:r>
              <a:rPr lang="sk-SK" sz="1600" dirty="0" err="1">
                <a:solidFill>
                  <a:srgbClr val="00000A"/>
                </a:solidFill>
                <a:latin typeface="Bahnschrift SemiLight SemiConde" panose="020B0502040204020203" pitchFamily="34" charset="0"/>
                <a:ea typeface="Calibri" panose="020F0502020204030204" pitchFamily="34" charset="0"/>
                <a:cs typeface="Calibri" panose="020F0502020204030204" pitchFamily="34" charset="0"/>
              </a:rPr>
              <a:t>For</a:t>
            </a:r>
            <a:r>
              <a:rPr lang="sk-SK" sz="1600" dirty="0">
                <a:solidFill>
                  <a:srgbClr val="00000A"/>
                </a:solidFill>
                <a:latin typeface="Bahnschrift SemiLight SemiConde" panose="020B0502040204020203" pitchFamily="34" charset="0"/>
                <a:ea typeface="Calibri" panose="020F0502020204030204" pitchFamily="34" charset="0"/>
                <a:cs typeface="Calibri" panose="020F0502020204030204" pitchFamily="34" charset="0"/>
              </a:rPr>
              <a:t> </a:t>
            </a:r>
            <a:r>
              <a:rPr lang="sk-SK" sz="1600" dirty="0" err="1">
                <a:solidFill>
                  <a:srgbClr val="00000A"/>
                </a:solidFill>
                <a:latin typeface="Bahnschrift SemiLight SemiConde" panose="020B0502040204020203" pitchFamily="34" charset="0"/>
                <a:ea typeface="Calibri" panose="020F0502020204030204" pitchFamily="34" charset="0"/>
                <a:cs typeface="Calibri" panose="020F0502020204030204" pitchFamily="34" charset="0"/>
              </a:rPr>
              <a:t>example</a:t>
            </a:r>
            <a:r>
              <a:rPr lang="sk-SK" sz="1600" dirty="0">
                <a:solidFill>
                  <a:srgbClr val="00000A"/>
                </a:solidFill>
                <a:latin typeface="Bahnschrift SemiLight SemiConde" panose="020B0502040204020203" pitchFamily="34" charset="0"/>
                <a:ea typeface="Calibri" panose="020F0502020204030204" pitchFamily="34" charset="0"/>
                <a:cs typeface="Calibri" panose="020F0502020204030204" pitchFamily="34" charset="0"/>
              </a:rPr>
              <a:t> EEN </a:t>
            </a:r>
            <a:r>
              <a:rPr lang="sk-SK" sz="1600" dirty="0" err="1">
                <a:solidFill>
                  <a:srgbClr val="00000A"/>
                </a:solidFill>
                <a:latin typeface="Bahnschrift SemiLight SemiConde" panose="020B0502040204020203" pitchFamily="34" charset="0"/>
                <a:ea typeface="Calibri" panose="020F0502020204030204" pitchFamily="34" charset="0"/>
                <a:cs typeface="Calibri" panose="020F0502020204030204" pitchFamily="34" charset="0"/>
              </a:rPr>
              <a:t>maintains</a:t>
            </a:r>
            <a:r>
              <a:rPr lang="sk-SK" sz="1600" dirty="0">
                <a:solidFill>
                  <a:srgbClr val="00000A"/>
                </a:solidFill>
                <a:latin typeface="Bahnschrift SemiLight SemiConde" panose="020B0502040204020203" pitchFamily="34" charset="0"/>
                <a:ea typeface="Calibri" panose="020F0502020204030204" pitchFamily="34" charset="0"/>
                <a:cs typeface="Calibri" panose="020F0502020204030204" pitchFamily="34" charset="0"/>
              </a:rPr>
              <a:t> </a:t>
            </a:r>
            <a:r>
              <a:rPr lang="sk-SK" sz="1600" dirty="0" err="1">
                <a:solidFill>
                  <a:srgbClr val="00000A"/>
                </a:solidFill>
                <a:latin typeface="Bahnschrift SemiLight SemiConde" panose="020B0502040204020203" pitchFamily="34" charset="0"/>
                <a:ea typeface="Calibri" panose="020F0502020204030204" pitchFamily="34" charset="0"/>
                <a:cs typeface="Calibri" panose="020F0502020204030204" pitchFamily="34" charset="0"/>
              </a:rPr>
              <a:t>database</a:t>
            </a:r>
            <a:r>
              <a:rPr lang="sk-SK" sz="1600" dirty="0">
                <a:solidFill>
                  <a:srgbClr val="00000A"/>
                </a:solidFill>
                <a:latin typeface="Bahnschrift SemiLight SemiConde" panose="020B0502040204020203" pitchFamily="34" charset="0"/>
                <a:ea typeface="Calibri" panose="020F0502020204030204" pitchFamily="34" charset="0"/>
                <a:cs typeface="Calibri" panose="020F0502020204030204" pitchFamily="34" charset="0"/>
              </a:rPr>
              <a:t> of fair and </a:t>
            </a:r>
            <a:r>
              <a:rPr lang="sk-SK" sz="1600" dirty="0" err="1">
                <a:solidFill>
                  <a:srgbClr val="00000A"/>
                </a:solidFill>
                <a:latin typeface="Bahnschrift SemiLight SemiConde" panose="020B0502040204020203" pitchFamily="34" charset="0"/>
                <a:ea typeface="Calibri" panose="020F0502020204030204" pitchFamily="34" charset="0"/>
                <a:cs typeface="Calibri" panose="020F0502020204030204" pitchFamily="34" charset="0"/>
              </a:rPr>
              <a:t>exhibitions</a:t>
            </a:r>
            <a:r>
              <a:rPr lang="sk-SK" sz="1600" dirty="0">
                <a:solidFill>
                  <a:srgbClr val="00000A"/>
                </a:solidFill>
                <a:latin typeface="Bahnschrift SemiLight SemiConde" panose="020B0502040204020203" pitchFamily="34" charset="0"/>
                <a:ea typeface="Calibri" panose="020F0502020204030204" pitchFamily="34" charset="0"/>
                <a:cs typeface="Calibri" panose="020F0502020204030204" pitchFamily="34" charset="0"/>
              </a:rPr>
              <a:t> </a:t>
            </a:r>
            <a:r>
              <a:rPr lang="sk-SK" sz="1600" dirty="0" err="1">
                <a:solidFill>
                  <a:srgbClr val="00000A"/>
                </a:solidFill>
                <a:latin typeface="Bahnschrift SemiLight SemiConde" panose="020B0502040204020203" pitchFamily="34" charset="0"/>
                <a:ea typeface="Calibri" panose="020F0502020204030204" pitchFamily="34" charset="0"/>
                <a:cs typeface="Calibri" panose="020F0502020204030204" pitchFamily="34" charset="0"/>
              </a:rPr>
              <a:t>where</a:t>
            </a:r>
            <a:r>
              <a:rPr lang="sk-SK" sz="1600" dirty="0">
                <a:solidFill>
                  <a:srgbClr val="00000A"/>
                </a:solidFill>
                <a:latin typeface="Bahnschrift SemiLight SemiConde" panose="020B0502040204020203" pitchFamily="34" charset="0"/>
                <a:ea typeface="Calibri" panose="020F0502020204030204" pitchFamily="34" charset="0"/>
                <a:cs typeface="Calibri" panose="020F0502020204030204" pitchFamily="34" charset="0"/>
              </a:rPr>
              <a:t> </a:t>
            </a:r>
            <a:r>
              <a:rPr lang="sk-SK" sz="1600" dirty="0" err="1">
                <a:solidFill>
                  <a:srgbClr val="00000A"/>
                </a:solidFill>
                <a:latin typeface="Bahnschrift SemiLight SemiConde" panose="020B0502040204020203" pitchFamily="34" charset="0"/>
                <a:ea typeface="Calibri" panose="020F0502020204030204" pitchFamily="34" charset="0"/>
                <a:cs typeface="Calibri" panose="020F0502020204030204" pitchFamily="34" charset="0"/>
              </a:rPr>
              <a:t>potential</a:t>
            </a:r>
            <a:r>
              <a:rPr lang="sk-SK" sz="1600" dirty="0">
                <a:solidFill>
                  <a:srgbClr val="00000A"/>
                </a:solidFill>
                <a:latin typeface="Bahnschrift SemiLight SemiConde" panose="020B0502040204020203" pitchFamily="34" charset="0"/>
                <a:ea typeface="Calibri" panose="020F0502020204030204" pitchFamily="34" charset="0"/>
                <a:cs typeface="Calibri" panose="020F0502020204030204" pitchFamily="34" charset="0"/>
              </a:rPr>
              <a:t> business </a:t>
            </a:r>
            <a:r>
              <a:rPr lang="sk-SK" sz="1600" dirty="0" err="1">
                <a:solidFill>
                  <a:srgbClr val="00000A"/>
                </a:solidFill>
                <a:latin typeface="Bahnschrift SemiLight SemiConde" panose="020B0502040204020203" pitchFamily="34" charset="0"/>
                <a:ea typeface="Calibri" panose="020F0502020204030204" pitchFamily="34" charset="0"/>
                <a:cs typeface="Calibri" panose="020F0502020204030204" pitchFamily="34" charset="0"/>
              </a:rPr>
              <a:t>partners</a:t>
            </a:r>
            <a:r>
              <a:rPr lang="sk-SK" sz="1600" dirty="0">
                <a:solidFill>
                  <a:srgbClr val="00000A"/>
                </a:solidFill>
                <a:latin typeface="Bahnschrift SemiLight SemiConde" panose="020B0502040204020203" pitchFamily="34" charset="0"/>
                <a:ea typeface="Calibri" panose="020F0502020204030204" pitchFamily="34" charset="0"/>
                <a:cs typeface="Calibri" panose="020F0502020204030204" pitchFamily="34" charset="0"/>
              </a:rPr>
              <a:t> </a:t>
            </a:r>
            <a:r>
              <a:rPr lang="sk-SK" sz="1600" dirty="0" err="1">
                <a:solidFill>
                  <a:srgbClr val="00000A"/>
                </a:solidFill>
                <a:latin typeface="Bahnschrift SemiLight SemiConde" panose="020B0502040204020203" pitchFamily="34" charset="0"/>
                <a:ea typeface="Calibri" panose="020F0502020204030204" pitchFamily="34" charset="0"/>
                <a:cs typeface="Calibri" panose="020F0502020204030204" pitchFamily="34" charset="0"/>
              </a:rPr>
              <a:t>can</a:t>
            </a:r>
            <a:r>
              <a:rPr lang="sk-SK" sz="1600" dirty="0">
                <a:solidFill>
                  <a:srgbClr val="00000A"/>
                </a:solidFill>
                <a:latin typeface="Bahnschrift SemiLight SemiConde" panose="020B0502040204020203" pitchFamily="34" charset="0"/>
                <a:ea typeface="Calibri" panose="020F0502020204030204" pitchFamily="34" charset="0"/>
                <a:cs typeface="Calibri" panose="020F0502020204030204" pitchFamily="34" charset="0"/>
              </a:rPr>
              <a:t> </a:t>
            </a:r>
            <a:r>
              <a:rPr lang="sk-SK" sz="1600" dirty="0" err="1">
                <a:solidFill>
                  <a:srgbClr val="00000A"/>
                </a:solidFill>
                <a:latin typeface="Bahnschrift SemiLight SemiConde" panose="020B0502040204020203" pitchFamily="34" charset="0"/>
                <a:ea typeface="Calibri" panose="020F0502020204030204" pitchFamily="34" charset="0"/>
                <a:cs typeface="Calibri" panose="020F0502020204030204" pitchFamily="34" charset="0"/>
              </a:rPr>
              <a:t>participate</a:t>
            </a:r>
            <a:r>
              <a:rPr lang="sk-SK" sz="1600" dirty="0">
                <a:solidFill>
                  <a:srgbClr val="00000A"/>
                </a:solidFill>
                <a:latin typeface="Bahnschrift SemiLight SemiConde" panose="020B0502040204020203" pitchFamily="34" charset="0"/>
                <a:ea typeface="Calibri" panose="020F0502020204030204" pitchFamily="34" charset="0"/>
                <a:cs typeface="Calibri" panose="020F0502020204030204" pitchFamily="34" charset="0"/>
              </a:rPr>
              <a:t>.</a:t>
            </a:r>
          </a:p>
          <a:p>
            <a:pPr algn="just">
              <a:lnSpc>
                <a:spcPct val="107000"/>
              </a:lnSpc>
              <a:spcAft>
                <a:spcPts val="600"/>
              </a:spcAft>
            </a:pPr>
            <a:r>
              <a:rPr lang="sk-SK" sz="1600" dirty="0" err="1">
                <a:solidFill>
                  <a:srgbClr val="00000A"/>
                </a:solidFill>
                <a:effectLst/>
                <a:latin typeface="Bahnschrift SemiLight SemiConde" panose="020B0502040204020203" pitchFamily="34" charset="0"/>
                <a:ea typeface="Calibri" panose="020F0502020204030204" pitchFamily="34" charset="0"/>
                <a:cs typeface="Calibri" panose="020F0502020204030204" pitchFamily="34" charset="0"/>
              </a:rPr>
              <a:t>Other</a:t>
            </a:r>
            <a:r>
              <a:rPr lang="sk-SK" sz="1600" dirty="0">
                <a:solidFill>
                  <a:srgbClr val="00000A"/>
                </a:solidFill>
                <a:effectLst/>
                <a:latin typeface="Bahnschrift SemiLight SemiConde" panose="020B0502040204020203" pitchFamily="34" charset="0"/>
                <a:ea typeface="Calibri" panose="020F0502020204030204" pitchFamily="34" charset="0"/>
                <a:cs typeface="Calibri" panose="020F0502020204030204" pitchFamily="34" charset="0"/>
              </a:rPr>
              <a:t> </a:t>
            </a:r>
            <a:r>
              <a:rPr lang="sk-SK" sz="1600" dirty="0" err="1">
                <a:solidFill>
                  <a:srgbClr val="00000A"/>
                </a:solidFill>
                <a:effectLst/>
                <a:latin typeface="Bahnschrift SemiLight SemiConde" panose="020B0502040204020203" pitchFamily="34" charset="0"/>
                <a:ea typeface="Calibri" panose="020F0502020204030204" pitchFamily="34" charset="0"/>
                <a:cs typeface="Calibri" panose="020F0502020204030204" pitchFamily="34" charset="0"/>
              </a:rPr>
              <a:t>useful</a:t>
            </a:r>
            <a:r>
              <a:rPr lang="sk-SK" sz="1600" dirty="0">
                <a:solidFill>
                  <a:srgbClr val="00000A"/>
                </a:solidFill>
                <a:effectLst/>
                <a:latin typeface="Bahnschrift SemiLight SemiConde" panose="020B0502040204020203" pitchFamily="34" charset="0"/>
                <a:ea typeface="Calibri" panose="020F0502020204030204" pitchFamily="34" charset="0"/>
                <a:cs typeface="Calibri" panose="020F0502020204030204" pitchFamily="34" charset="0"/>
              </a:rPr>
              <a:t> </a:t>
            </a:r>
            <a:r>
              <a:rPr lang="sk-SK" sz="1600" dirty="0" err="1">
                <a:solidFill>
                  <a:srgbClr val="00000A"/>
                </a:solidFill>
                <a:effectLst/>
                <a:latin typeface="Bahnschrift SemiLight SemiConde" panose="020B0502040204020203" pitchFamily="34" charset="0"/>
                <a:ea typeface="Calibri" panose="020F0502020204030204" pitchFamily="34" charset="0"/>
                <a:cs typeface="Calibri" panose="020F0502020204030204" pitchFamily="34" charset="0"/>
              </a:rPr>
              <a:t>links</a:t>
            </a:r>
            <a:r>
              <a:rPr lang="sk-SK" sz="1600" dirty="0">
                <a:solidFill>
                  <a:srgbClr val="00000A"/>
                </a:solidFill>
                <a:effectLst/>
                <a:latin typeface="Bahnschrift SemiLight SemiConde" panose="020B0502040204020203" pitchFamily="34" charset="0"/>
                <a:ea typeface="Calibri" panose="020F0502020204030204" pitchFamily="34" charset="0"/>
                <a:cs typeface="Calibri" panose="020F0502020204030204" pitchFamily="34" charset="0"/>
              </a:rPr>
              <a:t>:</a:t>
            </a:r>
          </a:p>
          <a:p>
            <a:pPr algn="just">
              <a:lnSpc>
                <a:spcPct val="107000"/>
              </a:lnSpc>
              <a:spcAft>
                <a:spcPts val="600"/>
              </a:spcAft>
            </a:pPr>
            <a:r>
              <a:rPr lang="sk-SK" sz="1600" b="1" u="sng" dirty="0">
                <a:solidFill>
                  <a:srgbClr val="00000A"/>
                </a:solidFill>
                <a:latin typeface="Bahnschrift SemiLight SemiConde" panose="020B0502040204020203" pitchFamily="34" charset="0"/>
                <a:ea typeface="Calibri" panose="020F0502020204030204" pitchFamily="34" charset="0"/>
                <a:cs typeface="Calibri" panose="020F0502020204030204" pitchFamily="34" charset="0"/>
              </a:rPr>
              <a:t>Slovakia</a:t>
            </a:r>
            <a:r>
              <a:rPr lang="sk-SK" sz="1600" dirty="0">
                <a:solidFill>
                  <a:srgbClr val="00000A"/>
                </a:solidFill>
                <a:latin typeface="Bahnschrift SemiLight SemiConde" panose="020B0502040204020203" pitchFamily="34" charset="0"/>
                <a:ea typeface="Calibri" panose="020F0502020204030204" pitchFamily="34" charset="0"/>
                <a:cs typeface="Calibri" panose="020F0502020204030204" pitchFamily="34" charset="0"/>
              </a:rPr>
              <a:t>: </a:t>
            </a:r>
          </a:p>
          <a:p>
            <a:pPr algn="just">
              <a:lnSpc>
                <a:spcPct val="107000"/>
              </a:lnSpc>
              <a:spcAft>
                <a:spcPts val="600"/>
              </a:spcAft>
            </a:pPr>
            <a:r>
              <a:rPr lang="en-US" sz="1600" b="1" i="0" dirty="0">
                <a:solidFill>
                  <a:schemeClr val="tx1"/>
                </a:solidFill>
                <a:effectLst/>
                <a:latin typeface="Bahnschrift SemiLight SemiConde" panose="020B0502040204020203" pitchFamily="34" charset="0"/>
              </a:rPr>
              <a:t>The Slovak Investment and Trade Development Agency </a:t>
            </a:r>
            <a:r>
              <a:rPr lang="sk-SK" sz="1600" b="0" i="0" dirty="0">
                <a:solidFill>
                  <a:schemeClr val="tx1"/>
                </a:solidFill>
                <a:effectLst/>
                <a:latin typeface="Bahnschrift SemiLight SemiConde" panose="020B0502040204020203" pitchFamily="34" charset="0"/>
              </a:rPr>
              <a:t>(</a:t>
            </a:r>
            <a:r>
              <a:rPr lang="sk-SK" sz="1600" b="1" dirty="0">
                <a:solidFill>
                  <a:schemeClr val="tx1"/>
                </a:solidFill>
                <a:latin typeface="Bahnschrift SemiLight SemiConde" panose="020B0502040204020203" pitchFamily="34" charset="0"/>
                <a:ea typeface="Calibri" panose="020F0502020204030204" pitchFamily="34" charset="0"/>
                <a:cs typeface="Calibri" panose="020F0502020204030204" pitchFamily="34" charset="0"/>
              </a:rPr>
              <a:t>SARIO)</a:t>
            </a:r>
            <a:r>
              <a:rPr lang="sk-SK" sz="1600" dirty="0">
                <a:solidFill>
                  <a:schemeClr val="tx1"/>
                </a:solidFill>
                <a:latin typeface="Bahnschrift SemiLight SemiConde" panose="020B0502040204020203" pitchFamily="34" charset="0"/>
                <a:ea typeface="Calibri" panose="020F0502020204030204" pitchFamily="34" charset="0"/>
                <a:cs typeface="Calibri" panose="020F0502020204030204" pitchFamily="34" charset="0"/>
              </a:rPr>
              <a:t> </a:t>
            </a:r>
            <a:r>
              <a:rPr lang="sk-SK" sz="1600" dirty="0">
                <a:effectLst/>
                <a:latin typeface="Bahnschrift SemiLight SemiConde" panose="020B0502040204020203" pitchFamily="34" charset="0"/>
                <a:ea typeface="Yu Mincho" panose="02020400000000000000" pitchFamily="18" charset="-128"/>
                <a:cs typeface="Calibri" panose="020F0502020204030204" pitchFamily="34" charset="0"/>
              </a:rPr>
              <a:t>  </a:t>
            </a:r>
            <a:r>
              <a:rPr lang="sk-SK" sz="1600" dirty="0">
                <a:effectLst/>
                <a:latin typeface="Bahnschrift SemiLight SemiConde" panose="020B0502040204020203" pitchFamily="34" charset="0"/>
                <a:ea typeface="Yu Mincho" panose="02020400000000000000" pitchFamily="18" charset="-128"/>
                <a:cs typeface="Calibri" panose="020F0502020204030204" pitchFamily="34" charset="0"/>
                <a:hlinkClick r:id="rId3"/>
              </a:rPr>
              <a:t>https://www.sario.sk/en</a:t>
            </a:r>
            <a:r>
              <a:rPr lang="sk-SK" sz="1600" dirty="0">
                <a:effectLst/>
                <a:latin typeface="Bahnschrift SemiLight SemiConde" panose="020B0502040204020203" pitchFamily="34" charset="0"/>
                <a:ea typeface="Yu Mincho" panose="02020400000000000000" pitchFamily="18" charset="-128"/>
                <a:cs typeface="Calibri" panose="020F0502020204030204" pitchFamily="34" charset="0"/>
              </a:rPr>
              <a:t> </a:t>
            </a:r>
          </a:p>
          <a:p>
            <a:pPr algn="l"/>
            <a:r>
              <a:rPr lang="sk-SK" sz="1600" b="1" u="sng" dirty="0" err="1">
                <a:solidFill>
                  <a:schemeClr val="tx1"/>
                </a:solidFill>
                <a:latin typeface="Bahnschrift SemiLight SemiConde" panose="020B0502040204020203" pitchFamily="34" charset="0"/>
              </a:rPr>
              <a:t>Czechia</a:t>
            </a:r>
            <a:r>
              <a:rPr lang="sk-SK" sz="1600" dirty="0">
                <a:solidFill>
                  <a:schemeClr val="tx1"/>
                </a:solidFill>
                <a:latin typeface="Bahnschrift SemiLight SemiConde" panose="020B0502040204020203" pitchFamily="34" charset="0"/>
              </a:rPr>
              <a:t>: </a:t>
            </a:r>
            <a:r>
              <a:rPr lang="en-US" sz="1600" b="1" dirty="0">
                <a:solidFill>
                  <a:schemeClr val="tx1"/>
                </a:solidFill>
                <a:effectLst/>
                <a:latin typeface="Bahnschrift SemiLight SemiConde" panose="020B0502040204020203" pitchFamily="34" charset="0"/>
              </a:rPr>
              <a:t>The Czech Trade Promotion Agency</a:t>
            </a:r>
            <a:r>
              <a:rPr lang="sk-SK" sz="1600" b="1" dirty="0">
                <a:solidFill>
                  <a:schemeClr val="tx1"/>
                </a:solidFill>
                <a:effectLst/>
                <a:latin typeface="Bahnschrift SemiLight SemiConde" panose="020B0502040204020203" pitchFamily="34" charset="0"/>
              </a:rPr>
              <a:t> (</a:t>
            </a:r>
            <a:r>
              <a:rPr lang="sk-SK" sz="1600" b="1" dirty="0" err="1">
                <a:solidFill>
                  <a:schemeClr val="tx1"/>
                </a:solidFill>
                <a:effectLst/>
                <a:latin typeface="Bahnschrift SemiLight SemiConde" panose="020B0502040204020203" pitchFamily="34" charset="0"/>
              </a:rPr>
              <a:t>Czech</a:t>
            </a:r>
            <a:r>
              <a:rPr lang="sk-SK" sz="1600" b="1" dirty="0">
                <a:solidFill>
                  <a:schemeClr val="tx1"/>
                </a:solidFill>
                <a:effectLst/>
                <a:latin typeface="Bahnschrift SemiLight SemiConde" panose="020B0502040204020203" pitchFamily="34" charset="0"/>
              </a:rPr>
              <a:t> </a:t>
            </a:r>
            <a:r>
              <a:rPr lang="sk-SK" sz="1600" b="1" dirty="0" err="1">
                <a:solidFill>
                  <a:schemeClr val="tx1"/>
                </a:solidFill>
                <a:effectLst/>
                <a:latin typeface="Bahnschrift SemiLight SemiConde" panose="020B0502040204020203" pitchFamily="34" charset="0"/>
              </a:rPr>
              <a:t>Trade</a:t>
            </a:r>
            <a:r>
              <a:rPr lang="sk-SK" sz="1600" b="1" dirty="0">
                <a:solidFill>
                  <a:schemeClr val="tx1"/>
                </a:solidFill>
                <a:effectLst/>
                <a:latin typeface="Bahnschrift SemiLight SemiConde" panose="020B0502040204020203" pitchFamily="34" charset="0"/>
              </a:rPr>
              <a:t>): </a:t>
            </a:r>
            <a:r>
              <a:rPr lang="sk-SK" sz="1600" dirty="0">
                <a:solidFill>
                  <a:srgbClr val="404040"/>
                </a:solidFill>
                <a:effectLst/>
                <a:latin typeface="Bahnschrift SemiLight SemiConde" panose="020B0502040204020203" pitchFamily="34" charset="0"/>
                <a:hlinkClick r:id="rId4"/>
              </a:rPr>
              <a:t>https://www.czechtradeoffices.com/</a:t>
            </a:r>
            <a:r>
              <a:rPr lang="sk-SK" sz="1600" dirty="0">
                <a:solidFill>
                  <a:srgbClr val="404040"/>
                </a:solidFill>
                <a:effectLst/>
                <a:latin typeface="Bahnschrift SemiLight SemiConde" panose="020B0502040204020203" pitchFamily="34" charset="0"/>
              </a:rPr>
              <a:t> </a:t>
            </a:r>
            <a:endParaRPr lang="en-US" sz="1600" dirty="0">
              <a:solidFill>
                <a:srgbClr val="404040"/>
              </a:solidFill>
              <a:effectLst/>
              <a:latin typeface="Bahnschrift SemiLight SemiConde" panose="020B0502040204020203" pitchFamily="34" charset="0"/>
            </a:endParaRPr>
          </a:p>
          <a:p>
            <a:pPr algn="l"/>
            <a:r>
              <a:rPr lang="sk-SK" sz="1600" b="1" u="sng" dirty="0" err="1">
                <a:solidFill>
                  <a:schemeClr val="tx1"/>
                </a:solidFill>
                <a:latin typeface="Bahnschrift SemiLight SemiConde" panose="020B0502040204020203" pitchFamily="34" charset="0"/>
              </a:rPr>
              <a:t>Poland</a:t>
            </a:r>
            <a:r>
              <a:rPr lang="sk-SK" sz="1600" dirty="0">
                <a:solidFill>
                  <a:schemeClr val="tx1"/>
                </a:solidFill>
                <a:latin typeface="Bahnschrift SemiLight SemiConde" panose="020B0502040204020203" pitchFamily="34" charset="0"/>
              </a:rPr>
              <a:t>: </a:t>
            </a:r>
            <a:r>
              <a:rPr lang="sk-SK" sz="1600" dirty="0">
                <a:solidFill>
                  <a:schemeClr val="tx1"/>
                </a:solidFill>
                <a:latin typeface="Bahnschrift SemiLight SemiConde" panose="020B0502040204020203" pitchFamily="34" charset="0"/>
                <a:hlinkClick r:id="rId5"/>
              </a:rPr>
              <a:t>https://www.trade.gov.pl/en/</a:t>
            </a:r>
            <a:r>
              <a:rPr lang="sk-SK" sz="1600" dirty="0">
                <a:solidFill>
                  <a:schemeClr val="tx1"/>
                </a:solidFill>
                <a:latin typeface="Bahnschrift SemiLight SemiConde" panose="020B0502040204020203" pitchFamily="34" charset="0"/>
              </a:rPr>
              <a:t> </a:t>
            </a:r>
          </a:p>
          <a:p>
            <a:pPr algn="l"/>
            <a:r>
              <a:rPr lang="sk-SK" sz="1600" b="1" u="sng" dirty="0" err="1">
                <a:solidFill>
                  <a:schemeClr val="tx1"/>
                </a:solidFill>
                <a:latin typeface="Bahnschrift SemiLight SemiConde" panose="020B0502040204020203" pitchFamily="34" charset="0"/>
              </a:rPr>
              <a:t>Hungary</a:t>
            </a:r>
            <a:r>
              <a:rPr lang="sk-SK" sz="1600" dirty="0">
                <a:solidFill>
                  <a:schemeClr val="tx1"/>
                </a:solidFill>
                <a:latin typeface="Bahnschrift SemiLight SemiConde" panose="020B0502040204020203" pitchFamily="34" charset="0"/>
              </a:rPr>
              <a:t>: </a:t>
            </a:r>
            <a:r>
              <a:rPr lang="sk-SK" sz="1600" b="1" dirty="0" err="1">
                <a:solidFill>
                  <a:schemeClr val="tx1"/>
                </a:solidFill>
                <a:latin typeface="Bahnschrift SemiLight SemiConde" panose="020B0502040204020203" pitchFamily="34" charset="0"/>
              </a:rPr>
              <a:t>Hungarian</a:t>
            </a:r>
            <a:r>
              <a:rPr lang="sk-SK" sz="1600" b="1" dirty="0">
                <a:solidFill>
                  <a:schemeClr val="tx1"/>
                </a:solidFill>
                <a:latin typeface="Bahnschrift SemiLight SemiConde" panose="020B0502040204020203" pitchFamily="34" charset="0"/>
              </a:rPr>
              <a:t> Export </a:t>
            </a:r>
            <a:r>
              <a:rPr lang="sk-SK" sz="1600" b="1" dirty="0" err="1">
                <a:solidFill>
                  <a:schemeClr val="tx1"/>
                </a:solidFill>
                <a:latin typeface="Bahnschrift SemiLight SemiConde" panose="020B0502040204020203" pitchFamily="34" charset="0"/>
              </a:rPr>
              <a:t>Promotion</a:t>
            </a:r>
            <a:r>
              <a:rPr lang="sk-SK" sz="1600" b="1" dirty="0">
                <a:solidFill>
                  <a:schemeClr val="tx1"/>
                </a:solidFill>
                <a:latin typeface="Bahnschrift SemiLight SemiConde" panose="020B0502040204020203" pitchFamily="34" charset="0"/>
              </a:rPr>
              <a:t> </a:t>
            </a:r>
            <a:r>
              <a:rPr lang="sk-SK" sz="1600" b="1" dirty="0" err="1">
                <a:solidFill>
                  <a:schemeClr val="tx1"/>
                </a:solidFill>
                <a:latin typeface="Bahnschrift SemiLight SemiConde" panose="020B0502040204020203" pitchFamily="34" charset="0"/>
              </a:rPr>
              <a:t>Agency</a:t>
            </a:r>
            <a:r>
              <a:rPr lang="sk-SK" sz="1600" b="1" dirty="0">
                <a:solidFill>
                  <a:schemeClr val="tx1"/>
                </a:solidFill>
                <a:latin typeface="Bahnschrift SemiLight SemiConde" panose="020B0502040204020203" pitchFamily="34" charset="0"/>
              </a:rPr>
              <a:t> (HEPA) </a:t>
            </a:r>
            <a:r>
              <a:rPr lang="sk-SK" sz="1600" dirty="0">
                <a:solidFill>
                  <a:schemeClr val="tx1"/>
                </a:solidFill>
                <a:latin typeface="Bahnschrift SemiLight SemiConde" panose="020B0502040204020203" pitchFamily="34" charset="0"/>
                <a:hlinkClick r:id="rId6"/>
              </a:rPr>
              <a:t>https://hepa.hu/en</a:t>
            </a:r>
            <a:r>
              <a:rPr lang="sk-SK" sz="1600" dirty="0">
                <a:solidFill>
                  <a:schemeClr val="tx1"/>
                </a:solidFill>
                <a:latin typeface="Bahnschrift SemiLight SemiConde" panose="020B0502040204020203" pitchFamily="34" charset="0"/>
              </a:rPr>
              <a:t> </a:t>
            </a:r>
          </a:p>
        </p:txBody>
      </p:sp>
      <p:pic>
        <p:nvPicPr>
          <p:cNvPr id="5" name="Zástupný objekt pre obsah 4">
            <a:extLst>
              <a:ext uri="{FF2B5EF4-FFF2-40B4-BE49-F238E27FC236}">
                <a16:creationId xmlns:a16="http://schemas.microsoft.com/office/drawing/2014/main" id="{321AB9DE-40AA-41E4-8FDA-34AC9E3071E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
        <p:nvSpPr>
          <p:cNvPr id="6" name="Zástupný objekt pre číslo snímky 5">
            <a:extLst>
              <a:ext uri="{FF2B5EF4-FFF2-40B4-BE49-F238E27FC236}">
                <a16:creationId xmlns:a16="http://schemas.microsoft.com/office/drawing/2014/main" id="{7CA7B9F5-ADD1-4F5C-ABDA-6A2F5A89CFBA}"/>
              </a:ext>
            </a:extLst>
          </p:cNvPr>
          <p:cNvSpPr>
            <a:spLocks noGrp="1"/>
          </p:cNvSpPr>
          <p:nvPr>
            <p:ph type="sldNum" sz="quarter" idx="12"/>
          </p:nvPr>
        </p:nvSpPr>
        <p:spPr>
          <a:xfrm>
            <a:off x="6553200" y="6356350"/>
            <a:ext cx="2133600" cy="365125"/>
          </a:xfrm>
        </p:spPr>
        <p:txBody>
          <a:bodyPr/>
          <a:lstStyle/>
          <a:p>
            <a:fld id="{B4454109-921E-4389-BB64-5D153A4656D4}" type="slidenum">
              <a:rPr lang="sk-SK" smtClean="0"/>
              <a:t>34</a:t>
            </a:fld>
            <a:endParaRPr lang="sk-SK" dirty="0"/>
          </a:p>
        </p:txBody>
      </p:sp>
    </p:spTree>
    <p:extLst>
      <p:ext uri="{BB962C8B-B14F-4D97-AF65-F5344CB8AC3E}">
        <p14:creationId xmlns:p14="http://schemas.microsoft.com/office/powerpoint/2010/main" val="34131651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skuska pozadie.jpg">
            <a:extLst>
              <a:ext uri="{FF2B5EF4-FFF2-40B4-BE49-F238E27FC236}">
                <a16:creationId xmlns:a16="http://schemas.microsoft.com/office/drawing/2014/main" id="{71DA8BE5-3B7C-4E8C-A793-6E82FBC70A4E}"/>
              </a:ext>
            </a:extLst>
          </p:cNvPr>
          <p:cNvPicPr>
            <a:picLocks noChangeAspect="1"/>
          </p:cNvPicPr>
          <p:nvPr/>
        </p:nvPicPr>
        <p:blipFill>
          <a:blip r:embed="rId2" cstate="print">
            <a:alphaModFix amt="20000"/>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757C33A0-5444-420A-9A3F-8CDB7DF55BC3}"/>
              </a:ext>
            </a:extLst>
          </p:cNvPr>
          <p:cNvSpPr>
            <a:spLocks noGrp="1"/>
          </p:cNvSpPr>
          <p:nvPr>
            <p:ph type="ctrTitle"/>
          </p:nvPr>
        </p:nvSpPr>
        <p:spPr>
          <a:xfrm>
            <a:off x="107504" y="26534"/>
            <a:ext cx="7772400" cy="1470025"/>
          </a:xfrm>
        </p:spPr>
        <p:txBody>
          <a:bodyPr>
            <a:normAutofit/>
          </a:bodyPr>
          <a:lstStyle/>
          <a:p>
            <a:r>
              <a:rPr lang="en-US" sz="3600" b="0" i="0" u="none" strike="noStrike" baseline="0" dirty="0">
                <a:solidFill>
                  <a:srgbClr val="000000"/>
                </a:solidFill>
                <a:latin typeface="Bahnschrift SemiBold SemiConden" panose="020B0502040204020203" pitchFamily="34" charset="0"/>
              </a:rPr>
              <a:t> </a:t>
            </a:r>
            <a:r>
              <a:rPr lang="sk-SK" sz="3600" dirty="0">
                <a:effectLst/>
                <a:latin typeface="Bahnschrift SemiBold SemiConden" panose="020B0502040204020203" pitchFamily="34" charset="0"/>
                <a:ea typeface="Yu Mincho" panose="02020400000000000000" pitchFamily="18" charset="-128"/>
              </a:rPr>
              <a:t>Necessary </a:t>
            </a:r>
            <a:r>
              <a:rPr lang="sk-SK" sz="3600" dirty="0" err="1">
                <a:effectLst/>
                <a:latin typeface="Bahnschrift SemiBold SemiConden" panose="020B0502040204020203" pitchFamily="34" charset="0"/>
                <a:ea typeface="Yu Mincho" panose="02020400000000000000" pitchFamily="18" charset="-128"/>
              </a:rPr>
              <a:t>practical</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steps</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for</a:t>
            </a:r>
            <a:r>
              <a:rPr lang="sk-SK" sz="3600" dirty="0">
                <a:effectLst/>
                <a:latin typeface="Bahnschrift SemiBold SemiConden" panose="020B0502040204020203" pitchFamily="34" charset="0"/>
                <a:ea typeface="Yu Mincho" panose="02020400000000000000" pitchFamily="18" charset="-128"/>
              </a:rPr>
              <a:t> </a:t>
            </a:r>
            <a:r>
              <a:rPr lang="sk-SK" sz="3600" dirty="0" err="1">
                <a:effectLst/>
                <a:latin typeface="Bahnschrift SemiBold SemiConden" panose="020B0502040204020203" pitchFamily="34" charset="0"/>
                <a:ea typeface="Yu Mincho" panose="02020400000000000000" pitchFamily="18" charset="-128"/>
              </a:rPr>
              <a:t>exporting</a:t>
            </a:r>
            <a:r>
              <a:rPr lang="sk-SK" sz="3600" dirty="0">
                <a:effectLst/>
                <a:latin typeface="Bahnschrift SemiBold SemiConden" panose="020B0502040204020203" pitchFamily="34" charset="0"/>
                <a:ea typeface="Yu Mincho" panose="02020400000000000000" pitchFamily="18" charset="-128"/>
              </a:rPr>
              <a:t> to </a:t>
            </a:r>
            <a:r>
              <a:rPr lang="sk-SK" sz="3600" dirty="0" err="1">
                <a:effectLst/>
                <a:latin typeface="Bahnschrift SemiBold SemiConden" panose="020B0502040204020203" pitchFamily="34" charset="0"/>
                <a:ea typeface="Yu Mincho" panose="02020400000000000000" pitchFamily="18" charset="-128"/>
              </a:rPr>
              <a:t>the</a:t>
            </a:r>
            <a:r>
              <a:rPr lang="sk-SK" sz="3600" dirty="0">
                <a:effectLst/>
                <a:latin typeface="Bahnschrift SemiBold SemiConden" panose="020B0502040204020203" pitchFamily="34" charset="0"/>
                <a:ea typeface="Yu Mincho" panose="02020400000000000000" pitchFamily="18" charset="-128"/>
              </a:rPr>
              <a:t> EU</a:t>
            </a:r>
            <a:endParaRPr lang="sk-SK" sz="4000" dirty="0">
              <a:latin typeface="Bahnschrift SemiBold SemiConden" panose="020B0502040204020203" pitchFamily="34" charset="0"/>
            </a:endParaRPr>
          </a:p>
        </p:txBody>
      </p:sp>
      <p:sp>
        <p:nvSpPr>
          <p:cNvPr id="3" name="Podnadpis 2">
            <a:extLst>
              <a:ext uri="{FF2B5EF4-FFF2-40B4-BE49-F238E27FC236}">
                <a16:creationId xmlns:a16="http://schemas.microsoft.com/office/drawing/2014/main" id="{6ED363E3-1548-4A1C-B9D1-D6A8A106BE02}"/>
              </a:ext>
            </a:extLst>
          </p:cNvPr>
          <p:cNvSpPr>
            <a:spLocks noGrp="1"/>
          </p:cNvSpPr>
          <p:nvPr>
            <p:ph type="subTitle" idx="1"/>
          </p:nvPr>
        </p:nvSpPr>
        <p:spPr>
          <a:xfrm>
            <a:off x="467544" y="1663601"/>
            <a:ext cx="8352928" cy="4859789"/>
          </a:xfrm>
        </p:spPr>
        <p:txBody>
          <a:bodyPr>
            <a:normAutofit fontScale="77500" lnSpcReduction="20000"/>
          </a:bodyPr>
          <a:lstStyle/>
          <a:p>
            <a:pPr algn="just">
              <a:lnSpc>
                <a:spcPct val="107000"/>
              </a:lnSpc>
              <a:spcAft>
                <a:spcPts val="600"/>
              </a:spcAft>
            </a:pPr>
            <a:r>
              <a:rPr lang="sk-SK" sz="1800" b="0" dirty="0" err="1">
                <a:solidFill>
                  <a:srgbClr val="000000"/>
                </a:solidFill>
                <a:effectLst/>
                <a:latin typeface="Bahnschrift SemiLight SemiConde" panose="020B0502040204020203" pitchFamily="34" charset="0"/>
                <a:ea typeface="Calibri" panose="020F0502020204030204" pitchFamily="34" charset="0"/>
                <a:cs typeface="Proxima Nova Black"/>
              </a:rPr>
              <a:t>Armenian</a:t>
            </a:r>
            <a:r>
              <a:rPr lang="en-GB" sz="1800" b="0" dirty="0">
                <a:solidFill>
                  <a:srgbClr val="000000"/>
                </a:solidFill>
                <a:effectLst/>
                <a:latin typeface="Bahnschrift SemiLight SemiConde" panose="020B0502040204020203" pitchFamily="34" charset="0"/>
                <a:ea typeface="Calibri" panose="020F0502020204030204" pitchFamily="34" charset="0"/>
                <a:cs typeface="Proxima Nova Black"/>
              </a:rPr>
              <a:t> SMEs should be aware that the process of exporting to the European Union is not an easy one; often, lots of time is required before concrete results are apparent. Below are the eight steps that a</a:t>
            </a:r>
            <a:r>
              <a:rPr lang="sk-SK" sz="1800" b="0" dirty="0">
                <a:solidFill>
                  <a:srgbClr val="000000"/>
                </a:solidFill>
                <a:effectLst/>
                <a:latin typeface="Bahnschrift SemiLight SemiConde" panose="020B0502040204020203" pitchFamily="34" charset="0"/>
                <a:ea typeface="Calibri" panose="020F0502020204030204" pitchFamily="34" charset="0"/>
                <a:cs typeface="Proxima Nova Black"/>
              </a:rPr>
              <a:t>n </a:t>
            </a:r>
            <a:r>
              <a:rPr lang="sk-SK" sz="1800" b="0" dirty="0" err="1">
                <a:solidFill>
                  <a:srgbClr val="000000"/>
                </a:solidFill>
                <a:effectLst/>
                <a:latin typeface="Bahnschrift SemiLight SemiConde" panose="020B0502040204020203" pitchFamily="34" charset="0"/>
                <a:ea typeface="Calibri" panose="020F0502020204030204" pitchFamily="34" charset="0"/>
                <a:cs typeface="Proxima Nova Black"/>
              </a:rPr>
              <a:t>Armenian</a:t>
            </a:r>
            <a:r>
              <a:rPr lang="sk-SK" sz="1800" b="0" dirty="0">
                <a:solidFill>
                  <a:srgbClr val="000000"/>
                </a:solidFill>
                <a:effectLst/>
                <a:latin typeface="Bahnschrift SemiLight SemiConde" panose="020B0502040204020203" pitchFamily="34" charset="0"/>
                <a:ea typeface="Calibri" panose="020F0502020204030204" pitchFamily="34" charset="0"/>
                <a:cs typeface="Proxima Nova Black"/>
              </a:rPr>
              <a:t> </a:t>
            </a:r>
            <a:r>
              <a:rPr lang="en-GB" sz="1800" b="0" dirty="0">
                <a:solidFill>
                  <a:srgbClr val="000000"/>
                </a:solidFill>
                <a:effectLst/>
                <a:latin typeface="Bahnschrift SemiLight SemiConde" panose="020B0502040204020203" pitchFamily="34" charset="0"/>
                <a:ea typeface="Calibri" panose="020F0502020204030204" pitchFamily="34" charset="0"/>
                <a:cs typeface="Proxima Nova Black"/>
              </a:rPr>
              <a:t>company must complete to begin exporting goods and services successfully to the EU market:  </a:t>
            </a:r>
            <a:endParaRPr lang="sk-SK" sz="1800" dirty="0">
              <a:solidFill>
                <a:srgbClr val="000000"/>
              </a:solidFill>
              <a:effectLst/>
              <a:latin typeface="Bahnschrift SemiLight SemiConde" panose="020B0502040204020203" pitchFamily="34" charset="0"/>
              <a:ea typeface="Calibri" panose="020F0502020204030204" pitchFamily="34" charset="0"/>
              <a:cs typeface="Proxima Nova Black"/>
            </a:endParaRPr>
          </a:p>
          <a:p>
            <a:pPr marL="342900" lvl="0" indent="-342900" algn="just">
              <a:lnSpc>
                <a:spcPct val="107000"/>
              </a:lnSpc>
              <a:spcAft>
                <a:spcPts val="600"/>
              </a:spcAft>
              <a:buFont typeface="+mj-lt"/>
              <a:buAutoNum type="arabicPeriod"/>
            </a:pPr>
            <a:r>
              <a:rPr lang="en-GB" sz="1800" b="0" dirty="0">
                <a:solidFill>
                  <a:srgbClr val="000000"/>
                </a:solidFill>
                <a:effectLst/>
                <a:latin typeface="Bahnschrift SemiLight SemiConde" panose="020B0502040204020203" pitchFamily="34" charset="0"/>
                <a:ea typeface="Calibri" panose="020F0502020204030204" pitchFamily="34" charset="0"/>
                <a:cs typeface="Proxima Nova Black"/>
              </a:rPr>
              <a:t>Evaluate whether the company’s products comply with the overall requirements and quality standards set out in </a:t>
            </a:r>
            <a:r>
              <a:rPr lang="sk-SK" sz="1800" b="0" dirty="0" err="1">
                <a:solidFill>
                  <a:srgbClr val="000000"/>
                </a:solidFill>
                <a:effectLst/>
                <a:latin typeface="Bahnschrift SemiLight SemiConde" panose="020B0502040204020203" pitchFamily="34" charset="0"/>
                <a:ea typeface="Calibri" panose="020F0502020204030204" pitchFamily="34" charset="0"/>
                <a:cs typeface="Proxima Nova Black"/>
              </a:rPr>
              <a:t>Armenian</a:t>
            </a:r>
            <a:r>
              <a:rPr lang="en-GB" sz="1800" b="0" dirty="0">
                <a:solidFill>
                  <a:srgbClr val="000000"/>
                </a:solidFill>
                <a:effectLst/>
                <a:latin typeface="Bahnschrift SemiLight SemiConde" panose="020B0502040204020203" pitchFamily="34" charset="0"/>
                <a:ea typeface="Calibri" panose="020F0502020204030204" pitchFamily="34" charset="0"/>
                <a:cs typeface="Proxima Nova Black"/>
              </a:rPr>
              <a:t> national legislation as well as the terms of the </a:t>
            </a:r>
            <a:r>
              <a:rPr lang="sk-SK" sz="1800" b="0" dirty="0">
                <a:solidFill>
                  <a:srgbClr val="000000"/>
                </a:solidFill>
                <a:effectLst/>
                <a:latin typeface="Bahnschrift SemiLight SemiConde" panose="020B0502040204020203" pitchFamily="34" charset="0"/>
                <a:ea typeface="Calibri" panose="020F0502020204030204" pitchFamily="34" charset="0"/>
                <a:cs typeface="Proxima Nova Black"/>
              </a:rPr>
              <a:t>CEPA</a:t>
            </a:r>
            <a:r>
              <a:rPr lang="en-GB" sz="1800" b="0" dirty="0">
                <a:solidFill>
                  <a:srgbClr val="000000"/>
                </a:solidFill>
                <a:effectLst/>
                <a:latin typeface="Bahnschrift SemiLight SemiConde" panose="020B0502040204020203" pitchFamily="34" charset="0"/>
                <a:ea typeface="Calibri" panose="020F0502020204030204" pitchFamily="34" charset="0"/>
                <a:cs typeface="Proxima Nova Black"/>
              </a:rPr>
              <a:t>. It is especially important to conduct a preliminary assessment of whether the company’s type of product is included in the list of product categories that can freely enter the EU market.  </a:t>
            </a:r>
            <a:endParaRPr lang="sk-SK" sz="1800" dirty="0">
              <a:solidFill>
                <a:srgbClr val="000000"/>
              </a:solidFill>
              <a:effectLst/>
              <a:latin typeface="Bahnschrift SemiLight SemiConde" panose="020B0502040204020203" pitchFamily="34" charset="0"/>
              <a:ea typeface="Calibri" panose="020F0502020204030204" pitchFamily="34" charset="0"/>
              <a:cs typeface="Proxima Nova Black"/>
            </a:endParaRPr>
          </a:p>
          <a:p>
            <a:pPr marL="342900" lvl="0" indent="-342900" algn="just">
              <a:lnSpc>
                <a:spcPct val="107000"/>
              </a:lnSpc>
              <a:spcAft>
                <a:spcPts val="600"/>
              </a:spcAft>
              <a:buFont typeface="+mj-lt"/>
              <a:buAutoNum type="arabicPeriod"/>
            </a:pPr>
            <a:r>
              <a:rPr lang="en-GB" sz="1800" b="0" dirty="0">
                <a:solidFill>
                  <a:srgbClr val="000000"/>
                </a:solidFill>
                <a:effectLst/>
                <a:latin typeface="Bahnschrift SemiLight SemiConde" panose="020B0502040204020203" pitchFamily="34" charset="0"/>
                <a:ea typeface="Calibri" panose="020F0502020204030204" pitchFamily="34" charset="0"/>
                <a:cs typeface="Proxima Nova Black"/>
              </a:rPr>
              <a:t>Carry out market research and assess the potential competitiveness of the company</a:t>
            </a:r>
            <a:r>
              <a:rPr lang="en-US" sz="1800" b="0" dirty="0">
                <a:solidFill>
                  <a:srgbClr val="000000"/>
                </a:solidFill>
                <a:effectLst/>
                <a:latin typeface="Bahnschrift SemiLight SemiConde" panose="020B0502040204020203" pitchFamily="34" charset="0"/>
                <a:ea typeface="Calibri" panose="020F0502020204030204" pitchFamily="34" charset="0"/>
                <a:cs typeface="Proxima Nova Black"/>
              </a:rPr>
              <a:t>’s products in </a:t>
            </a:r>
            <a:r>
              <a:rPr lang="en-GB" sz="1800" b="0" dirty="0">
                <a:solidFill>
                  <a:srgbClr val="000000"/>
                </a:solidFill>
                <a:effectLst/>
                <a:latin typeface="Bahnschrift SemiLight SemiConde" panose="020B0502040204020203" pitchFamily="34" charset="0"/>
                <a:ea typeface="Calibri" panose="020F0502020204030204" pitchFamily="34" charset="0"/>
                <a:cs typeface="Proxima Nova Black"/>
              </a:rPr>
              <a:t>the targeted EU countries.</a:t>
            </a:r>
            <a:endParaRPr lang="sk-SK" sz="1800" dirty="0">
              <a:solidFill>
                <a:srgbClr val="000000"/>
              </a:solidFill>
              <a:effectLst/>
              <a:latin typeface="Bahnschrift SemiLight SemiConde" panose="020B0502040204020203" pitchFamily="34" charset="0"/>
              <a:ea typeface="Calibri" panose="020F0502020204030204" pitchFamily="34" charset="0"/>
              <a:cs typeface="Proxima Nova Black"/>
            </a:endParaRPr>
          </a:p>
          <a:p>
            <a:pPr marL="342900" lvl="0" indent="-342900" algn="just">
              <a:lnSpc>
                <a:spcPct val="107000"/>
              </a:lnSpc>
              <a:spcAft>
                <a:spcPts val="600"/>
              </a:spcAft>
              <a:buFont typeface="+mj-lt"/>
              <a:buAutoNum type="arabicPeriod"/>
            </a:pPr>
            <a:r>
              <a:rPr lang="en-GB" sz="1800" b="0" dirty="0">
                <a:solidFill>
                  <a:srgbClr val="000000"/>
                </a:solidFill>
                <a:effectLst/>
                <a:latin typeface="Bahnschrift SemiLight SemiConde" panose="020B0502040204020203" pitchFamily="34" charset="0"/>
                <a:ea typeface="Calibri" panose="020F0502020204030204" pitchFamily="34" charset="0"/>
                <a:cs typeface="Proxima Nova Black"/>
              </a:rPr>
              <a:t>Identify a potential partner (buyer, dealer, distributor, processor, etc.) that is active on the EU single market, and adjust production to that partner’s needs. </a:t>
            </a:r>
            <a:endParaRPr lang="sk-SK" sz="1800" dirty="0">
              <a:solidFill>
                <a:srgbClr val="000000"/>
              </a:solidFill>
              <a:effectLst/>
              <a:latin typeface="Bahnschrift SemiLight SemiConde" panose="020B0502040204020203" pitchFamily="34" charset="0"/>
              <a:ea typeface="Calibri" panose="020F0502020204030204" pitchFamily="34" charset="0"/>
              <a:cs typeface="Proxima Nova Black"/>
            </a:endParaRPr>
          </a:p>
          <a:p>
            <a:pPr marL="342900" lvl="0" indent="-342900" algn="just">
              <a:lnSpc>
                <a:spcPct val="107000"/>
              </a:lnSpc>
              <a:spcAft>
                <a:spcPts val="600"/>
              </a:spcAft>
              <a:buFont typeface="+mj-lt"/>
              <a:buAutoNum type="arabicPeriod"/>
            </a:pPr>
            <a:r>
              <a:rPr lang="en-GB" sz="1800" b="0" dirty="0">
                <a:solidFill>
                  <a:srgbClr val="000000"/>
                </a:solidFill>
                <a:effectLst/>
                <a:latin typeface="Bahnschrift SemiLight SemiConde" panose="020B0502040204020203" pitchFamily="34" charset="0"/>
                <a:ea typeface="Calibri" panose="020F0502020204030204" pitchFamily="34" charset="0"/>
                <a:cs typeface="Proxima Nova Black"/>
              </a:rPr>
              <a:t>Send product samples to the potential partner in order to ensure that the product meets all partner quality requirements; make further adjustments as needed.</a:t>
            </a:r>
            <a:endParaRPr lang="sk-SK" sz="1800" dirty="0">
              <a:solidFill>
                <a:srgbClr val="000000"/>
              </a:solidFill>
              <a:effectLst/>
              <a:latin typeface="Bahnschrift SemiLight SemiConde" panose="020B0502040204020203" pitchFamily="34" charset="0"/>
              <a:ea typeface="Calibri" panose="020F0502020204030204" pitchFamily="34" charset="0"/>
              <a:cs typeface="Proxima Nova Black"/>
            </a:endParaRPr>
          </a:p>
          <a:p>
            <a:pPr marL="342900" lvl="0" indent="-342900" algn="just">
              <a:lnSpc>
                <a:spcPct val="107000"/>
              </a:lnSpc>
              <a:spcAft>
                <a:spcPts val="600"/>
              </a:spcAft>
              <a:buFont typeface="+mj-lt"/>
              <a:buAutoNum type="arabicPeriod"/>
            </a:pPr>
            <a:r>
              <a:rPr lang="en-GB" sz="1800" b="0" dirty="0">
                <a:solidFill>
                  <a:srgbClr val="000000"/>
                </a:solidFill>
                <a:effectLst/>
                <a:latin typeface="Bahnschrift SemiLight SemiConde" panose="020B0502040204020203" pitchFamily="34" charset="0"/>
                <a:ea typeface="Calibri" panose="020F0502020204030204" pitchFamily="34" charset="0"/>
                <a:cs typeface="Proxima Nova Black"/>
              </a:rPr>
              <a:t>Agree on price, quantity, and date of delivery.</a:t>
            </a:r>
            <a:endParaRPr lang="sk-SK" sz="1800" dirty="0">
              <a:solidFill>
                <a:srgbClr val="000000"/>
              </a:solidFill>
              <a:effectLst/>
              <a:latin typeface="Bahnschrift SemiLight SemiConde" panose="020B0502040204020203" pitchFamily="34" charset="0"/>
              <a:ea typeface="Calibri" panose="020F0502020204030204" pitchFamily="34" charset="0"/>
              <a:cs typeface="Proxima Nova Black"/>
            </a:endParaRPr>
          </a:p>
          <a:p>
            <a:pPr marL="342900" lvl="0" indent="-342900" algn="just">
              <a:lnSpc>
                <a:spcPct val="107000"/>
              </a:lnSpc>
              <a:spcAft>
                <a:spcPts val="600"/>
              </a:spcAft>
              <a:buFont typeface="+mj-lt"/>
              <a:buAutoNum type="arabicPeriod"/>
            </a:pPr>
            <a:r>
              <a:rPr lang="en-GB" sz="1800" b="0" dirty="0">
                <a:solidFill>
                  <a:srgbClr val="000000"/>
                </a:solidFill>
                <a:effectLst/>
                <a:latin typeface="Bahnschrift SemiLight SemiConde" panose="020B0502040204020203" pitchFamily="34" charset="0"/>
                <a:ea typeface="Calibri" panose="020F0502020204030204" pitchFamily="34" charset="0"/>
                <a:cs typeface="Proxima Nova Black"/>
              </a:rPr>
              <a:t>Clarify legal requirements and prepare all necessary documentation for export.</a:t>
            </a:r>
            <a:endParaRPr lang="sk-SK" sz="1800" dirty="0">
              <a:solidFill>
                <a:srgbClr val="000000"/>
              </a:solidFill>
              <a:effectLst/>
              <a:latin typeface="Bahnschrift SemiLight SemiConde" panose="020B0502040204020203" pitchFamily="34" charset="0"/>
              <a:ea typeface="Calibri" panose="020F0502020204030204" pitchFamily="34" charset="0"/>
              <a:cs typeface="Proxima Nova Black"/>
            </a:endParaRPr>
          </a:p>
          <a:p>
            <a:pPr marL="342900" lvl="0" indent="-342900" algn="just">
              <a:lnSpc>
                <a:spcPct val="107000"/>
              </a:lnSpc>
              <a:spcAft>
                <a:spcPts val="600"/>
              </a:spcAft>
              <a:buFont typeface="+mj-lt"/>
              <a:buAutoNum type="arabicPeriod"/>
            </a:pPr>
            <a:r>
              <a:rPr lang="en-GB" sz="1800" b="0" dirty="0">
                <a:solidFill>
                  <a:srgbClr val="000000"/>
                </a:solidFill>
                <a:effectLst/>
                <a:latin typeface="Bahnschrift SemiLight SemiConde" panose="020B0502040204020203" pitchFamily="34" charset="0"/>
                <a:ea typeface="Calibri" panose="020F0502020204030204" pitchFamily="34" charset="0"/>
                <a:cs typeface="Proxima Nova Black"/>
              </a:rPr>
              <a:t>Find a reliable and efficient delivery method that will ensure that the partner receives the export shipment(s) in due time, and at the best price.</a:t>
            </a:r>
            <a:endParaRPr lang="sk-SK" sz="1800" dirty="0">
              <a:solidFill>
                <a:srgbClr val="000000"/>
              </a:solidFill>
              <a:effectLst/>
              <a:latin typeface="Bahnschrift SemiLight SemiConde" panose="020B0502040204020203" pitchFamily="34" charset="0"/>
              <a:ea typeface="Calibri" panose="020F0502020204030204" pitchFamily="34" charset="0"/>
              <a:cs typeface="Proxima Nova Black"/>
            </a:endParaRPr>
          </a:p>
          <a:p>
            <a:pPr marL="342900" lvl="0" indent="-342900" algn="just">
              <a:lnSpc>
                <a:spcPct val="107000"/>
              </a:lnSpc>
              <a:spcAft>
                <a:spcPts val="600"/>
              </a:spcAft>
              <a:buFont typeface="+mj-lt"/>
              <a:buAutoNum type="arabicPeriod"/>
            </a:pPr>
            <a:r>
              <a:rPr lang="en-GB" sz="1800" b="0" dirty="0">
                <a:solidFill>
                  <a:srgbClr val="000000"/>
                </a:solidFill>
                <a:effectLst/>
                <a:latin typeface="Bahnschrift SemiLight SemiConde" panose="020B0502040204020203" pitchFamily="34" charset="0"/>
                <a:ea typeface="Calibri" panose="020F0502020204030204" pitchFamily="34" charset="0"/>
                <a:cs typeface="Proxima Nova Black"/>
              </a:rPr>
              <a:t>Sign a contract with the partner and begin business operations.</a:t>
            </a:r>
            <a:endParaRPr lang="sk-SK" sz="1800" b="0" dirty="0">
              <a:solidFill>
                <a:srgbClr val="000000"/>
              </a:solidFill>
              <a:effectLst/>
              <a:latin typeface="Bahnschrift SemiLight SemiConde" panose="020B0502040204020203" pitchFamily="34" charset="0"/>
              <a:ea typeface="Calibri" panose="020F0502020204030204" pitchFamily="34" charset="0"/>
              <a:cs typeface="Proxima Nova Black"/>
            </a:endParaRPr>
          </a:p>
          <a:p>
            <a:pPr lvl="0">
              <a:lnSpc>
                <a:spcPct val="107000"/>
              </a:lnSpc>
              <a:spcAft>
                <a:spcPts val="600"/>
              </a:spcAft>
            </a:pPr>
            <a:r>
              <a:rPr lang="sk-SK" sz="1800" dirty="0">
                <a:solidFill>
                  <a:srgbClr val="000000"/>
                </a:solidFill>
                <a:latin typeface="Bahnschrift SemiLight SemiConde" panose="020B0502040204020203" pitchFamily="34" charset="0"/>
                <a:ea typeface="Calibri" panose="020F0502020204030204" pitchFamily="34" charset="0"/>
                <a:cs typeface="Proxima Nova Black"/>
              </a:rPr>
              <a:t>GOOD LUCK </a:t>
            </a:r>
            <a:r>
              <a:rPr lang="sk-SK" sz="1800" dirty="0" err="1">
                <a:solidFill>
                  <a:srgbClr val="000000"/>
                </a:solidFill>
                <a:latin typeface="Bahnschrift SemiLight SemiConde" panose="020B0502040204020203" pitchFamily="34" charset="0"/>
                <a:ea typeface="Calibri" panose="020F0502020204030204" pitchFamily="34" charset="0"/>
                <a:cs typeface="Proxima Nova Black"/>
              </a:rPr>
              <a:t>with</a:t>
            </a:r>
            <a:r>
              <a:rPr lang="sk-SK" sz="1800" dirty="0">
                <a:solidFill>
                  <a:srgbClr val="000000"/>
                </a:solidFill>
                <a:latin typeface="Bahnschrift SemiLight SemiConde" panose="020B0502040204020203" pitchFamily="34" charset="0"/>
                <a:ea typeface="Calibri" panose="020F0502020204030204" pitchFamily="34" charset="0"/>
                <a:cs typeface="Proxima Nova Black"/>
              </a:rPr>
              <a:t> </a:t>
            </a:r>
            <a:r>
              <a:rPr lang="sk-SK" sz="1800" dirty="0" err="1">
                <a:solidFill>
                  <a:srgbClr val="000000"/>
                </a:solidFill>
                <a:latin typeface="Bahnschrift SemiLight SemiConde" panose="020B0502040204020203" pitchFamily="34" charset="0"/>
                <a:ea typeface="Calibri" panose="020F0502020204030204" pitchFamily="34" charset="0"/>
                <a:cs typeface="Proxima Nova Black"/>
              </a:rPr>
              <a:t>Your</a:t>
            </a:r>
            <a:r>
              <a:rPr lang="sk-SK" sz="1800" dirty="0">
                <a:solidFill>
                  <a:srgbClr val="000000"/>
                </a:solidFill>
                <a:latin typeface="Bahnschrift SemiLight SemiConde" panose="020B0502040204020203" pitchFamily="34" charset="0"/>
                <a:ea typeface="Calibri" panose="020F0502020204030204" pitchFamily="34" charset="0"/>
                <a:cs typeface="Proxima Nova Black"/>
              </a:rPr>
              <a:t> Business! </a:t>
            </a:r>
            <a:endParaRPr lang="sk-SK" sz="1800" dirty="0">
              <a:solidFill>
                <a:srgbClr val="000000"/>
              </a:solidFill>
              <a:effectLst/>
              <a:latin typeface="Bahnschrift SemiLight SemiConde" panose="020B0502040204020203" pitchFamily="34" charset="0"/>
              <a:ea typeface="Calibri" panose="020F0502020204030204" pitchFamily="34" charset="0"/>
              <a:cs typeface="Proxima Nova Black"/>
            </a:endParaRPr>
          </a:p>
          <a:p>
            <a:pPr algn="just">
              <a:lnSpc>
                <a:spcPct val="107000"/>
              </a:lnSpc>
              <a:spcAft>
                <a:spcPts val="600"/>
              </a:spcAft>
            </a:pPr>
            <a:endParaRPr lang="sk-SK" sz="1600" dirty="0">
              <a:solidFill>
                <a:schemeClr val="tx1"/>
              </a:solidFill>
              <a:latin typeface="Bahnschrift SemiLight SemiConde" panose="020B0502040204020203" pitchFamily="34" charset="0"/>
            </a:endParaRPr>
          </a:p>
        </p:txBody>
      </p:sp>
      <p:pic>
        <p:nvPicPr>
          <p:cNvPr id="5" name="Zástupný objekt pre obsah 4">
            <a:extLst>
              <a:ext uri="{FF2B5EF4-FFF2-40B4-BE49-F238E27FC236}">
                <a16:creationId xmlns:a16="http://schemas.microsoft.com/office/drawing/2014/main" id="{321AB9DE-40AA-41E4-8FDA-34AC9E3071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
        <p:nvSpPr>
          <p:cNvPr id="6" name="Zástupný objekt pre číslo snímky 5">
            <a:extLst>
              <a:ext uri="{FF2B5EF4-FFF2-40B4-BE49-F238E27FC236}">
                <a16:creationId xmlns:a16="http://schemas.microsoft.com/office/drawing/2014/main" id="{7CA7B9F5-ADD1-4F5C-ABDA-6A2F5A89CFBA}"/>
              </a:ext>
            </a:extLst>
          </p:cNvPr>
          <p:cNvSpPr>
            <a:spLocks noGrp="1"/>
          </p:cNvSpPr>
          <p:nvPr>
            <p:ph type="sldNum" sz="quarter" idx="12"/>
          </p:nvPr>
        </p:nvSpPr>
        <p:spPr>
          <a:xfrm>
            <a:off x="6553200" y="6356350"/>
            <a:ext cx="2133600" cy="365125"/>
          </a:xfrm>
        </p:spPr>
        <p:txBody>
          <a:bodyPr/>
          <a:lstStyle/>
          <a:p>
            <a:fld id="{B4454109-921E-4389-BB64-5D153A4656D4}" type="slidenum">
              <a:rPr lang="sk-SK" smtClean="0"/>
              <a:t>35</a:t>
            </a:fld>
            <a:endParaRPr lang="sk-SK" dirty="0"/>
          </a:p>
        </p:txBody>
      </p:sp>
    </p:spTree>
    <p:extLst>
      <p:ext uri="{BB962C8B-B14F-4D97-AF65-F5344CB8AC3E}">
        <p14:creationId xmlns:p14="http://schemas.microsoft.com/office/powerpoint/2010/main" val="1577434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skuska pozadie.jpg">
            <a:extLst>
              <a:ext uri="{FF2B5EF4-FFF2-40B4-BE49-F238E27FC236}">
                <a16:creationId xmlns:a16="http://schemas.microsoft.com/office/drawing/2014/main" id="{71DA8BE5-3B7C-4E8C-A793-6E82FBC70A4E}"/>
              </a:ext>
            </a:extLst>
          </p:cNvPr>
          <p:cNvPicPr>
            <a:picLocks noChangeAspect="1"/>
          </p:cNvPicPr>
          <p:nvPr/>
        </p:nvPicPr>
        <p:blipFill>
          <a:blip r:embed="rId2" cstate="print">
            <a:alphaModFix amt="20000"/>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757C33A0-5444-420A-9A3F-8CDB7DF55BC3}"/>
              </a:ext>
            </a:extLst>
          </p:cNvPr>
          <p:cNvSpPr>
            <a:spLocks noGrp="1"/>
          </p:cNvSpPr>
          <p:nvPr>
            <p:ph type="ctrTitle"/>
          </p:nvPr>
        </p:nvSpPr>
        <p:spPr>
          <a:xfrm>
            <a:off x="107504" y="26534"/>
            <a:ext cx="7772400" cy="1470025"/>
          </a:xfrm>
        </p:spPr>
        <p:txBody>
          <a:bodyPr>
            <a:normAutofit/>
          </a:bodyPr>
          <a:lstStyle/>
          <a:p>
            <a:r>
              <a:rPr lang="en-US" sz="3600" b="0" i="0" u="none" strike="noStrike" baseline="0" dirty="0">
                <a:solidFill>
                  <a:srgbClr val="000000"/>
                </a:solidFill>
                <a:latin typeface="Bahnschrift SemiBold SemiConden" panose="020B0502040204020203" pitchFamily="34" charset="0"/>
              </a:rPr>
              <a:t> </a:t>
            </a:r>
            <a:r>
              <a:rPr lang="sk-SK" sz="3600" dirty="0">
                <a:effectLst/>
                <a:latin typeface="Bahnschrift SemiBold SemiConden" panose="020B0502040204020203" pitchFamily="34" charset="0"/>
                <a:ea typeface="Yu Mincho" panose="02020400000000000000" pitchFamily="18" charset="-128"/>
              </a:rPr>
              <a:t>Group-</a:t>
            </a:r>
            <a:r>
              <a:rPr lang="sk-SK" sz="3600" dirty="0" err="1">
                <a:effectLst/>
                <a:latin typeface="Bahnschrift SemiBold SemiConden" panose="020B0502040204020203" pitchFamily="34" charset="0"/>
                <a:ea typeface="Yu Mincho" panose="02020400000000000000" pitchFamily="18" charset="-128"/>
              </a:rPr>
              <a:t>work</a:t>
            </a:r>
            <a:endParaRPr lang="sk-SK" sz="4000" dirty="0">
              <a:latin typeface="Bahnschrift SemiBold SemiConden" panose="020B0502040204020203" pitchFamily="34" charset="0"/>
            </a:endParaRPr>
          </a:p>
        </p:txBody>
      </p:sp>
      <p:sp>
        <p:nvSpPr>
          <p:cNvPr id="3" name="Podnadpis 2">
            <a:extLst>
              <a:ext uri="{FF2B5EF4-FFF2-40B4-BE49-F238E27FC236}">
                <a16:creationId xmlns:a16="http://schemas.microsoft.com/office/drawing/2014/main" id="{6ED363E3-1548-4A1C-B9D1-D6A8A106BE02}"/>
              </a:ext>
            </a:extLst>
          </p:cNvPr>
          <p:cNvSpPr>
            <a:spLocks noGrp="1"/>
          </p:cNvSpPr>
          <p:nvPr>
            <p:ph type="subTitle" idx="1"/>
          </p:nvPr>
        </p:nvSpPr>
        <p:spPr>
          <a:xfrm>
            <a:off x="467544" y="1663601"/>
            <a:ext cx="8352928" cy="4859789"/>
          </a:xfrm>
        </p:spPr>
        <p:txBody>
          <a:bodyPr>
            <a:normAutofit/>
          </a:bodyPr>
          <a:lstStyle/>
          <a:p>
            <a:pPr marL="0" algn="l" rtl="0" eaLnBrk="1" fontAlgn="ctr" latinLnBrk="0" hangingPunct="1">
              <a:lnSpc>
                <a:spcPct val="107000"/>
              </a:lnSpc>
              <a:spcBef>
                <a:spcPts val="0"/>
              </a:spcBef>
              <a:spcAft>
                <a:spcPts val="800"/>
              </a:spcAft>
            </a:pPr>
            <a:r>
              <a:rPr lang="sk-SK" sz="2500" b="1" i="0" u="none" strike="noStrike" kern="1200" dirty="0" err="1">
                <a:solidFill>
                  <a:schemeClr val="tx1"/>
                </a:solidFill>
                <a:effectLst/>
                <a:latin typeface="Bahnschrift SemiLight SemiConde" panose="020B0502040204020203" pitchFamily="34" charset="0"/>
              </a:rPr>
              <a:t>Create</a:t>
            </a:r>
            <a:r>
              <a:rPr lang="sk-SK" sz="2500" b="1" i="0" u="none" strike="noStrike" kern="1200" dirty="0">
                <a:solidFill>
                  <a:schemeClr val="tx1"/>
                </a:solidFill>
                <a:effectLst/>
                <a:latin typeface="Bahnschrift SemiLight SemiConde" panose="020B0502040204020203" pitchFamily="34" charset="0"/>
              </a:rPr>
              <a:t> </a:t>
            </a:r>
            <a:r>
              <a:rPr lang="sk-SK" sz="2500" b="1" i="0" u="none" strike="noStrike" kern="1200" dirty="0" err="1">
                <a:solidFill>
                  <a:schemeClr val="tx1"/>
                </a:solidFill>
                <a:effectLst/>
                <a:latin typeface="Bahnschrift SemiLight SemiConde" panose="020B0502040204020203" pitchFamily="34" charset="0"/>
              </a:rPr>
              <a:t>your</a:t>
            </a:r>
            <a:r>
              <a:rPr lang="sk-SK" sz="2500" b="1" i="0" u="none" strike="noStrike" kern="1200" dirty="0">
                <a:solidFill>
                  <a:schemeClr val="tx1"/>
                </a:solidFill>
                <a:effectLst/>
                <a:latin typeface="Bahnschrift SemiLight SemiConde" panose="020B0502040204020203" pitchFamily="34" charset="0"/>
              </a:rPr>
              <a:t> </a:t>
            </a:r>
            <a:r>
              <a:rPr lang="sk-SK" sz="2500" b="1" i="0" u="none" strike="noStrike" kern="1200" dirty="0" err="1">
                <a:solidFill>
                  <a:schemeClr val="tx1"/>
                </a:solidFill>
                <a:effectLst/>
                <a:latin typeface="Bahnschrift SemiLight SemiConde" panose="020B0502040204020203" pitchFamily="34" charset="0"/>
              </a:rPr>
              <a:t>own</a:t>
            </a:r>
            <a:r>
              <a:rPr lang="sk-SK" sz="2500" b="1" i="0" u="none" strike="noStrike" kern="1200" dirty="0">
                <a:solidFill>
                  <a:schemeClr val="tx1"/>
                </a:solidFill>
                <a:effectLst/>
                <a:latin typeface="Bahnschrift SemiLight SemiConde" panose="020B0502040204020203" pitchFamily="34" charset="0"/>
              </a:rPr>
              <a:t> Enterprise </a:t>
            </a:r>
            <a:r>
              <a:rPr lang="sk-SK" sz="2500" b="1" i="0" u="none" strike="noStrike" kern="1200" dirty="0" err="1">
                <a:solidFill>
                  <a:schemeClr val="tx1"/>
                </a:solidFill>
                <a:effectLst/>
                <a:latin typeface="Bahnschrift SemiLight SemiConde" panose="020B0502040204020203" pitchFamily="34" charset="0"/>
              </a:rPr>
              <a:t>Europe</a:t>
            </a:r>
            <a:r>
              <a:rPr lang="sk-SK" sz="2500" b="1" i="0" u="none" strike="noStrike" kern="1200" dirty="0">
                <a:solidFill>
                  <a:schemeClr val="tx1"/>
                </a:solidFill>
                <a:effectLst/>
                <a:latin typeface="Bahnschrift SemiLight SemiConde" panose="020B0502040204020203" pitchFamily="34" charset="0"/>
              </a:rPr>
              <a:t> </a:t>
            </a:r>
            <a:r>
              <a:rPr lang="sk-SK" sz="2500" b="1" i="0" u="none" strike="noStrike" kern="1200" dirty="0" err="1">
                <a:solidFill>
                  <a:schemeClr val="tx1"/>
                </a:solidFill>
                <a:effectLst/>
                <a:latin typeface="Bahnschrift SemiLight SemiConde" panose="020B0502040204020203" pitchFamily="34" charset="0"/>
              </a:rPr>
              <a:t>Network</a:t>
            </a:r>
            <a:r>
              <a:rPr lang="sk-SK" sz="2500" b="1" i="0" u="none" strike="noStrike" kern="1200" dirty="0">
                <a:solidFill>
                  <a:schemeClr val="tx1"/>
                </a:solidFill>
                <a:effectLst/>
                <a:latin typeface="Bahnschrift SemiLight SemiConde" panose="020B0502040204020203" pitchFamily="34" charset="0"/>
              </a:rPr>
              <a:t> </a:t>
            </a:r>
            <a:r>
              <a:rPr lang="sk-SK" sz="2500" b="1" i="0" u="none" strike="noStrike" kern="1200" dirty="0" err="1">
                <a:solidFill>
                  <a:schemeClr val="tx1"/>
                </a:solidFill>
                <a:effectLst/>
                <a:latin typeface="Bahnschrift SemiLight SemiConde" panose="020B0502040204020203" pitchFamily="34" charset="0"/>
              </a:rPr>
              <a:t>entry</a:t>
            </a:r>
            <a:r>
              <a:rPr lang="sk-SK" sz="2500" b="1" dirty="0">
                <a:solidFill>
                  <a:schemeClr val="tx1"/>
                </a:solidFill>
                <a:latin typeface="Bahnschrift SemiLight SemiConde" panose="020B0502040204020203" pitchFamily="34" charset="0"/>
              </a:rPr>
              <a:t>:</a:t>
            </a:r>
            <a:endParaRPr lang="sk-SK" sz="2500" b="1" i="0" u="none" strike="noStrike" kern="1200" dirty="0">
              <a:solidFill>
                <a:schemeClr val="tx1"/>
              </a:solidFill>
              <a:effectLst/>
              <a:latin typeface="Bahnschrift SemiLight SemiConde" panose="020B0502040204020203" pitchFamily="34" charset="0"/>
            </a:endParaRPr>
          </a:p>
          <a:p>
            <a:pPr marL="0" algn="l" rtl="0" eaLnBrk="1" fontAlgn="ctr" latinLnBrk="0" hangingPunct="1">
              <a:lnSpc>
                <a:spcPct val="107000"/>
              </a:lnSpc>
              <a:spcBef>
                <a:spcPts val="0"/>
              </a:spcBef>
              <a:spcAft>
                <a:spcPts val="800"/>
              </a:spcAft>
            </a:pPr>
            <a:endParaRPr lang="sk-SK" sz="2500" b="1" i="0" u="none" strike="noStrike" kern="1200" dirty="0">
              <a:solidFill>
                <a:schemeClr val="tx1"/>
              </a:solidFill>
              <a:effectLst/>
              <a:latin typeface="Bahnschrift SemiLight SemiConde" panose="020B0502040204020203" pitchFamily="34" charset="0"/>
            </a:endParaRPr>
          </a:p>
          <a:p>
            <a:pPr marL="0" algn="l" rtl="0" eaLnBrk="1" fontAlgn="ctr" latinLnBrk="0" hangingPunct="1">
              <a:lnSpc>
                <a:spcPct val="107000"/>
              </a:lnSpc>
              <a:spcBef>
                <a:spcPts val="0"/>
              </a:spcBef>
              <a:spcAft>
                <a:spcPts val="800"/>
              </a:spcAft>
            </a:pPr>
            <a:r>
              <a:rPr lang="en-GB" sz="2500" b="1" i="0" u="none" strike="noStrike" kern="1200" dirty="0">
                <a:solidFill>
                  <a:schemeClr val="tx1"/>
                </a:solidFill>
                <a:effectLst/>
                <a:latin typeface="Bahnschrift SemiLight SemiConde" panose="020B0502040204020203" pitchFamily="34" charset="0"/>
              </a:rPr>
              <a:t>Title</a:t>
            </a:r>
            <a:r>
              <a:rPr lang="sk-SK" sz="2500" b="1" i="0" u="none" strike="noStrike" kern="1200" dirty="0">
                <a:solidFill>
                  <a:schemeClr val="tx1"/>
                </a:solidFill>
                <a:effectLst/>
                <a:latin typeface="Bahnschrift SemiLight SemiConde" panose="020B0502040204020203" pitchFamily="34" charset="0"/>
              </a:rPr>
              <a:t>: </a:t>
            </a:r>
            <a:endParaRPr lang="sk-SK" sz="2500" b="0" i="0" u="none" strike="noStrike" dirty="0">
              <a:solidFill>
                <a:schemeClr val="tx1"/>
              </a:solidFill>
              <a:effectLst/>
              <a:latin typeface="Bahnschrift SemiLight SemiConde" panose="020B0502040204020203" pitchFamily="34" charset="0"/>
            </a:endParaRPr>
          </a:p>
          <a:p>
            <a:pPr marL="0" algn="l" rtl="0" eaLnBrk="1" fontAlgn="ctr" latinLnBrk="0" hangingPunct="1">
              <a:lnSpc>
                <a:spcPct val="107000"/>
              </a:lnSpc>
              <a:spcBef>
                <a:spcPts val="0"/>
              </a:spcBef>
              <a:spcAft>
                <a:spcPts val="800"/>
              </a:spcAft>
            </a:pPr>
            <a:r>
              <a:rPr lang="en-GB" sz="2500" b="1" i="0" u="none" strike="noStrike" kern="1200" dirty="0">
                <a:solidFill>
                  <a:schemeClr val="tx1"/>
                </a:solidFill>
                <a:effectLst/>
                <a:latin typeface="Bahnschrift SemiLight SemiConde" panose="020B0502040204020203" pitchFamily="34" charset="0"/>
              </a:rPr>
              <a:t>Summary</a:t>
            </a:r>
            <a:r>
              <a:rPr lang="sk-SK" sz="2500" b="1" i="0" u="none" strike="noStrike" kern="1200" dirty="0">
                <a:solidFill>
                  <a:schemeClr val="tx1"/>
                </a:solidFill>
                <a:effectLst/>
                <a:latin typeface="Bahnschrift SemiLight SemiConde" panose="020B0502040204020203" pitchFamily="34" charset="0"/>
              </a:rPr>
              <a:t>:</a:t>
            </a:r>
            <a:endParaRPr lang="sk-SK" sz="2500" b="0" i="0" u="none" strike="noStrike" dirty="0">
              <a:solidFill>
                <a:schemeClr val="tx1"/>
              </a:solidFill>
              <a:effectLst/>
              <a:latin typeface="Bahnschrift SemiLight SemiConde" panose="020B0502040204020203" pitchFamily="34" charset="0"/>
            </a:endParaRPr>
          </a:p>
          <a:p>
            <a:pPr marL="0" algn="l" rtl="0" eaLnBrk="1" fontAlgn="ctr" latinLnBrk="0" hangingPunct="1">
              <a:lnSpc>
                <a:spcPct val="107000"/>
              </a:lnSpc>
              <a:spcBef>
                <a:spcPts val="0"/>
              </a:spcBef>
              <a:spcAft>
                <a:spcPts val="800"/>
              </a:spcAft>
            </a:pPr>
            <a:r>
              <a:rPr lang="en-GB" sz="2500" b="1" i="0" u="none" strike="noStrike" kern="1200" dirty="0">
                <a:solidFill>
                  <a:schemeClr val="tx1"/>
                </a:solidFill>
                <a:effectLst/>
                <a:latin typeface="Bahnschrift SemiLight SemiConde" panose="020B0502040204020203" pitchFamily="34" charset="0"/>
              </a:rPr>
              <a:t>Description</a:t>
            </a:r>
            <a:r>
              <a:rPr lang="sk-SK" sz="2500" b="1" i="0" u="none" strike="noStrike" kern="1200" dirty="0">
                <a:solidFill>
                  <a:schemeClr val="tx1"/>
                </a:solidFill>
                <a:effectLst/>
                <a:latin typeface="Bahnschrift SemiLight SemiConde" panose="020B0502040204020203" pitchFamily="34" charset="0"/>
              </a:rPr>
              <a:t>:</a:t>
            </a:r>
            <a:endParaRPr lang="sk-SK" sz="2500" b="0" i="0" u="none" strike="noStrike" dirty="0">
              <a:solidFill>
                <a:schemeClr val="tx1"/>
              </a:solidFill>
              <a:effectLst/>
              <a:latin typeface="Bahnschrift SemiLight SemiConde" panose="020B0502040204020203" pitchFamily="34" charset="0"/>
            </a:endParaRPr>
          </a:p>
          <a:p>
            <a:pPr marL="0" algn="l" rtl="0" eaLnBrk="1" fontAlgn="ctr" latinLnBrk="0" hangingPunct="1">
              <a:lnSpc>
                <a:spcPct val="107000"/>
              </a:lnSpc>
              <a:spcBef>
                <a:spcPts val="0"/>
              </a:spcBef>
              <a:spcAft>
                <a:spcPts val="800"/>
              </a:spcAft>
            </a:pPr>
            <a:r>
              <a:rPr lang="en-GB" sz="2500" b="1" i="0" u="none" strike="noStrike" kern="1200" dirty="0">
                <a:solidFill>
                  <a:schemeClr val="tx1"/>
                </a:solidFill>
                <a:effectLst/>
                <a:latin typeface="Bahnschrift SemiLight SemiConde" panose="020B0502040204020203" pitchFamily="34" charset="0"/>
              </a:rPr>
              <a:t>Advantages and Innovations</a:t>
            </a:r>
            <a:r>
              <a:rPr lang="sk-SK" sz="2500" b="1" i="0" u="none" strike="noStrike" kern="1200" dirty="0">
                <a:solidFill>
                  <a:schemeClr val="tx1"/>
                </a:solidFill>
                <a:effectLst/>
                <a:latin typeface="Bahnschrift SemiLight SemiConde" panose="020B0502040204020203" pitchFamily="34" charset="0"/>
              </a:rPr>
              <a:t>:</a:t>
            </a:r>
            <a:endParaRPr lang="sk-SK" sz="2500" b="0" i="0" u="none" strike="noStrike" dirty="0">
              <a:solidFill>
                <a:schemeClr val="tx1"/>
              </a:solidFill>
              <a:effectLst/>
              <a:latin typeface="Bahnschrift SemiLight SemiConde" panose="020B0502040204020203" pitchFamily="34" charset="0"/>
            </a:endParaRPr>
          </a:p>
          <a:p>
            <a:pPr marL="0" algn="just" rtl="0" eaLnBrk="1" fontAlgn="ctr" latinLnBrk="0" hangingPunct="1">
              <a:lnSpc>
                <a:spcPct val="107000"/>
              </a:lnSpc>
              <a:spcBef>
                <a:spcPts val="0"/>
              </a:spcBef>
              <a:spcAft>
                <a:spcPts val="800"/>
              </a:spcAft>
            </a:pPr>
            <a:r>
              <a:rPr lang="en-GB" sz="2500" b="1" i="0" u="none" strike="noStrike" kern="1200" dirty="0">
                <a:solidFill>
                  <a:schemeClr val="tx1"/>
                </a:solidFill>
                <a:effectLst/>
                <a:latin typeface="Bahnschrift SemiLight SemiConde" panose="020B0502040204020203" pitchFamily="34" charset="0"/>
              </a:rPr>
              <a:t>Stage of Development</a:t>
            </a:r>
            <a:r>
              <a:rPr lang="sk-SK" sz="2500" b="1" i="0" u="none" strike="noStrike" kern="1200" dirty="0">
                <a:solidFill>
                  <a:schemeClr val="tx1"/>
                </a:solidFill>
                <a:effectLst/>
                <a:latin typeface="Bahnschrift SemiLight SemiConde" panose="020B0502040204020203" pitchFamily="34" charset="0"/>
              </a:rPr>
              <a:t>:</a:t>
            </a:r>
            <a:endParaRPr lang="sk-SK" sz="2500" b="0" i="0" u="none" strike="noStrike" dirty="0">
              <a:solidFill>
                <a:schemeClr val="tx1"/>
              </a:solidFill>
              <a:effectLst/>
              <a:latin typeface="Bahnschrift SemiLight SemiConde" panose="020B0502040204020203" pitchFamily="34" charset="0"/>
            </a:endParaRPr>
          </a:p>
          <a:p>
            <a:pPr algn="just">
              <a:lnSpc>
                <a:spcPct val="107000"/>
              </a:lnSpc>
              <a:spcAft>
                <a:spcPts val="600"/>
              </a:spcAft>
            </a:pPr>
            <a:endParaRPr lang="sk-SK" sz="1600" dirty="0">
              <a:solidFill>
                <a:schemeClr val="tx1"/>
              </a:solidFill>
              <a:latin typeface="Bahnschrift SemiLight SemiConde" panose="020B0502040204020203" pitchFamily="34" charset="0"/>
            </a:endParaRPr>
          </a:p>
        </p:txBody>
      </p:sp>
      <p:pic>
        <p:nvPicPr>
          <p:cNvPr id="5" name="Zástupný objekt pre obsah 4">
            <a:extLst>
              <a:ext uri="{FF2B5EF4-FFF2-40B4-BE49-F238E27FC236}">
                <a16:creationId xmlns:a16="http://schemas.microsoft.com/office/drawing/2014/main" id="{321AB9DE-40AA-41E4-8FDA-34AC9E3071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
        <p:nvSpPr>
          <p:cNvPr id="6" name="Zástupný objekt pre číslo snímky 5">
            <a:extLst>
              <a:ext uri="{FF2B5EF4-FFF2-40B4-BE49-F238E27FC236}">
                <a16:creationId xmlns:a16="http://schemas.microsoft.com/office/drawing/2014/main" id="{7CA7B9F5-ADD1-4F5C-ABDA-6A2F5A89CFBA}"/>
              </a:ext>
            </a:extLst>
          </p:cNvPr>
          <p:cNvSpPr>
            <a:spLocks noGrp="1"/>
          </p:cNvSpPr>
          <p:nvPr>
            <p:ph type="sldNum" sz="quarter" idx="12"/>
          </p:nvPr>
        </p:nvSpPr>
        <p:spPr>
          <a:xfrm>
            <a:off x="6553200" y="6356350"/>
            <a:ext cx="2133600" cy="365125"/>
          </a:xfrm>
        </p:spPr>
        <p:txBody>
          <a:bodyPr/>
          <a:lstStyle/>
          <a:p>
            <a:fld id="{B4454109-921E-4389-BB64-5D153A4656D4}" type="slidenum">
              <a:rPr lang="sk-SK" smtClean="0"/>
              <a:t>36</a:t>
            </a:fld>
            <a:endParaRPr lang="sk-SK" dirty="0"/>
          </a:p>
        </p:txBody>
      </p:sp>
    </p:spTree>
    <p:extLst>
      <p:ext uri="{BB962C8B-B14F-4D97-AF65-F5344CB8AC3E}">
        <p14:creationId xmlns:p14="http://schemas.microsoft.com/office/powerpoint/2010/main" val="8626454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E6E6E6"/>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84EE89-D5FB-4671-BF81-279C0E519B57}"/>
              </a:ext>
            </a:extLst>
          </p:cNvPr>
          <p:cNvSpPr>
            <a:spLocks noGrp="1"/>
          </p:cNvSpPr>
          <p:nvPr>
            <p:ph type="title"/>
          </p:nvPr>
        </p:nvSpPr>
        <p:spPr>
          <a:xfrm>
            <a:off x="973471" y="1072203"/>
            <a:ext cx="7393289" cy="1088068"/>
          </a:xfrm>
        </p:spPr>
        <p:txBody>
          <a:bodyPr/>
          <a:lstStyle/>
          <a:p>
            <a:r>
              <a:rPr lang="en-GB" dirty="0">
                <a:latin typeface="Bahnschrift SemiBold Condensed" panose="020B0502040204020203" pitchFamily="34" charset="0"/>
              </a:rPr>
              <a:t>Q/As:</a:t>
            </a:r>
            <a:endParaRPr lang="sk-SK" dirty="0">
              <a:latin typeface="Bahnschrift SemiBold Condensed" panose="020B0502040204020203" pitchFamily="34" charset="0"/>
            </a:endParaRPr>
          </a:p>
        </p:txBody>
      </p:sp>
      <p:sp>
        <p:nvSpPr>
          <p:cNvPr id="3" name="Zástupný objekt pre obsah 2">
            <a:extLst>
              <a:ext uri="{FF2B5EF4-FFF2-40B4-BE49-F238E27FC236}">
                <a16:creationId xmlns:a16="http://schemas.microsoft.com/office/drawing/2014/main" id="{DE77041C-9865-4AEA-9C47-9C996C0D3107}"/>
              </a:ext>
            </a:extLst>
          </p:cNvPr>
          <p:cNvSpPr>
            <a:spLocks noGrp="1"/>
          </p:cNvSpPr>
          <p:nvPr>
            <p:ph idx="1"/>
          </p:nvPr>
        </p:nvSpPr>
        <p:spPr>
          <a:xfrm>
            <a:off x="973471" y="2241551"/>
            <a:ext cx="7393289" cy="3017520"/>
          </a:xfrm>
        </p:spPr>
        <p:txBody>
          <a:bodyPr>
            <a:noAutofit/>
          </a:bodyPr>
          <a:lstStyle/>
          <a:p>
            <a:endParaRPr lang="en-GB" sz="3300" dirty="0"/>
          </a:p>
          <a:p>
            <a:pPr algn="ctr"/>
            <a:endParaRPr lang="en-GB" sz="3300" dirty="0"/>
          </a:p>
          <a:p>
            <a:pPr algn="ctr"/>
            <a:r>
              <a:rPr lang="en-GB" sz="3300" dirty="0">
                <a:latin typeface="Bahnschrift Light Condensed" panose="020B0502040204020203" pitchFamily="34" charset="0"/>
              </a:rPr>
              <a:t>Do you have any questions?</a:t>
            </a:r>
          </a:p>
        </p:txBody>
      </p:sp>
      <p:sp>
        <p:nvSpPr>
          <p:cNvPr id="6" name="Zástupný objekt pre číslo snímky 5">
            <a:extLst>
              <a:ext uri="{FF2B5EF4-FFF2-40B4-BE49-F238E27FC236}">
                <a16:creationId xmlns:a16="http://schemas.microsoft.com/office/drawing/2014/main" id="{8A2A8339-EC75-479E-995E-5C17DC75ED19}"/>
              </a:ext>
            </a:extLst>
          </p:cNvPr>
          <p:cNvSpPr>
            <a:spLocks noGrp="1"/>
          </p:cNvSpPr>
          <p:nvPr>
            <p:ph type="sldNum" sz="quarter" idx="12"/>
          </p:nvPr>
        </p:nvSpPr>
        <p:spPr/>
        <p:txBody>
          <a:bodyPr/>
          <a:lstStyle/>
          <a:p>
            <a:fld id="{B4454109-921E-4389-BB64-5D153A4656D4}" type="slidenum">
              <a:rPr lang="sk-SK" smtClean="0"/>
              <a:t>37</a:t>
            </a:fld>
            <a:endParaRPr lang="sk-SK"/>
          </a:p>
        </p:txBody>
      </p:sp>
      <p:pic>
        <p:nvPicPr>
          <p:cNvPr id="7" name="Zástupný objekt pre obsah 4">
            <a:extLst>
              <a:ext uri="{FF2B5EF4-FFF2-40B4-BE49-F238E27FC236}">
                <a16:creationId xmlns:a16="http://schemas.microsoft.com/office/drawing/2014/main" id="{232871D4-A994-4C25-9BAC-98EBC5BC96E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pic>
        <p:nvPicPr>
          <p:cNvPr id="8" name="Obrázok 7" descr="skuska pozadie.jpg">
            <a:extLst>
              <a:ext uri="{FF2B5EF4-FFF2-40B4-BE49-F238E27FC236}">
                <a16:creationId xmlns:a16="http://schemas.microsoft.com/office/drawing/2014/main" id="{604736F8-6911-438A-813A-CBD322C7ED94}"/>
              </a:ext>
            </a:extLst>
          </p:cNvPr>
          <p:cNvPicPr>
            <a:picLocks noChangeAspect="1"/>
          </p:cNvPicPr>
          <p:nvPr/>
        </p:nvPicPr>
        <p:blipFill>
          <a:blip r:embed="rId3" cstate="print">
            <a:alphaModFix amt="20000"/>
          </a:blip>
          <a:stretch>
            <a:fillRect/>
          </a:stretch>
        </p:blipFill>
        <p:spPr>
          <a:xfrm>
            <a:off x="0" y="0"/>
            <a:ext cx="9144000" cy="6858000"/>
          </a:xfrm>
          <a:prstGeom prst="rect">
            <a:avLst/>
          </a:prstGeom>
        </p:spPr>
      </p:pic>
    </p:spTree>
    <p:extLst>
      <p:ext uri="{BB962C8B-B14F-4D97-AF65-F5344CB8AC3E}">
        <p14:creationId xmlns:p14="http://schemas.microsoft.com/office/powerpoint/2010/main" val="2245477680"/>
      </p:ext>
    </p:extLst>
  </p:cSld>
  <p:clrMapOvr>
    <a:masterClrMapping/>
  </p:clrMapOvr>
  <mc:AlternateContent xmlns:mc="http://schemas.openxmlformats.org/markup-compatibility/2006" xmlns:p15="http://schemas.microsoft.com/office/powerpoint/2012/main">
    <mc:Choice Requires="p15">
      <p:transition spd="med">
        <p15:prstTrans prst="pageCurlDoubl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E6E6E6"/>
        </a:solidFill>
        <a:effectLst/>
      </p:bgPr>
    </p:bg>
    <p:spTree>
      <p:nvGrpSpPr>
        <p:cNvPr id="1" name=""/>
        <p:cNvGrpSpPr/>
        <p:nvPr/>
      </p:nvGrpSpPr>
      <p:grpSpPr>
        <a:xfrm>
          <a:off x="0" y="0"/>
          <a:ext cx="0" cy="0"/>
          <a:chOff x="0" y="0"/>
          <a:chExt cx="0" cy="0"/>
        </a:xfrm>
      </p:grpSpPr>
      <p:pic>
        <p:nvPicPr>
          <p:cNvPr id="8" name="Obrázok 7" descr="skuska pozadie.jpg">
            <a:extLst>
              <a:ext uri="{FF2B5EF4-FFF2-40B4-BE49-F238E27FC236}">
                <a16:creationId xmlns:a16="http://schemas.microsoft.com/office/drawing/2014/main" id="{1B8614D3-5E5C-4B37-AEB4-472A42AF88F8}"/>
              </a:ext>
            </a:extLst>
          </p:cNvPr>
          <p:cNvPicPr>
            <a:picLocks noChangeAspect="1"/>
          </p:cNvPicPr>
          <p:nvPr/>
        </p:nvPicPr>
        <p:blipFill>
          <a:blip r:embed="rId2" cstate="print">
            <a:alphaModFix amt="20000"/>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C784EE89-D5FB-4671-BF81-279C0E519B57}"/>
              </a:ext>
            </a:extLst>
          </p:cNvPr>
          <p:cNvSpPr>
            <a:spLocks noGrp="1"/>
          </p:cNvSpPr>
          <p:nvPr>
            <p:ph type="title"/>
          </p:nvPr>
        </p:nvSpPr>
        <p:spPr>
          <a:xfrm>
            <a:off x="973471" y="1072203"/>
            <a:ext cx="7393289" cy="1088068"/>
          </a:xfrm>
        </p:spPr>
        <p:txBody>
          <a:bodyPr/>
          <a:lstStyle/>
          <a:p>
            <a:r>
              <a:rPr lang="en-GB" dirty="0">
                <a:latin typeface="Bahnschrift SemiBold Condensed" panose="020B0502040204020203" pitchFamily="34" charset="0"/>
              </a:rPr>
              <a:t>Contacts:</a:t>
            </a:r>
            <a:endParaRPr lang="sk-SK" dirty="0">
              <a:latin typeface="Bahnschrift SemiBold Condensed" panose="020B0502040204020203" pitchFamily="34" charset="0"/>
            </a:endParaRPr>
          </a:p>
        </p:txBody>
      </p:sp>
      <p:sp>
        <p:nvSpPr>
          <p:cNvPr id="3" name="Zástupný objekt pre obsah 2">
            <a:extLst>
              <a:ext uri="{FF2B5EF4-FFF2-40B4-BE49-F238E27FC236}">
                <a16:creationId xmlns:a16="http://schemas.microsoft.com/office/drawing/2014/main" id="{DE77041C-9865-4AEA-9C47-9C996C0D3107}"/>
              </a:ext>
            </a:extLst>
          </p:cNvPr>
          <p:cNvSpPr>
            <a:spLocks noGrp="1"/>
          </p:cNvSpPr>
          <p:nvPr>
            <p:ph idx="1"/>
          </p:nvPr>
        </p:nvSpPr>
        <p:spPr>
          <a:xfrm>
            <a:off x="973471" y="2241551"/>
            <a:ext cx="7393289" cy="3017520"/>
          </a:xfrm>
        </p:spPr>
        <p:txBody>
          <a:bodyPr>
            <a:noAutofit/>
          </a:bodyPr>
          <a:lstStyle/>
          <a:p>
            <a:endParaRPr lang="en-GB" sz="2100" dirty="0">
              <a:latin typeface="Bahnschrift Light Condensed" panose="020B0502040204020203" pitchFamily="34" charset="0"/>
            </a:endParaRPr>
          </a:p>
          <a:p>
            <a:r>
              <a:rPr lang="en-GB" sz="2100" dirty="0">
                <a:latin typeface="Bahnschrift Light Condensed" panose="020B0502040204020203" pitchFamily="34" charset="0"/>
              </a:rPr>
              <a:t>      J</a:t>
            </a:r>
            <a:r>
              <a:rPr lang="sk-SK" sz="2100" dirty="0" err="1">
                <a:latin typeface="Bahnschrift Light Condensed" panose="020B0502040204020203" pitchFamily="34" charset="0"/>
              </a:rPr>
              <a:t>án</a:t>
            </a:r>
            <a:r>
              <a:rPr lang="sk-SK" sz="2100" dirty="0">
                <a:latin typeface="Bahnschrift Light Condensed" panose="020B0502040204020203" pitchFamily="34" charset="0"/>
              </a:rPr>
              <a:t> CINGEL, </a:t>
            </a:r>
            <a:r>
              <a:rPr lang="en-GB" sz="2100" dirty="0">
                <a:latin typeface="Bahnschrift Light Condensed" panose="020B0502040204020203" pitchFamily="34" charset="0"/>
              </a:rPr>
              <a:t>Founder</a:t>
            </a:r>
            <a:r>
              <a:rPr lang="sk-SK" sz="2100" dirty="0">
                <a:latin typeface="Bahnschrift Light Condensed" panose="020B0502040204020203" pitchFamily="34" charset="0"/>
              </a:rPr>
              <a:t> </a:t>
            </a:r>
            <a:r>
              <a:rPr lang="en-GB" sz="2100" dirty="0">
                <a:latin typeface="Bahnschrift Light Condensed" panose="020B0502040204020203" pitchFamily="34" charset="0"/>
              </a:rPr>
              <a:t>&amp; CEO, Strategic Analysis Slovakia</a:t>
            </a:r>
          </a:p>
          <a:p>
            <a:endParaRPr lang="sk-SK" sz="1350" dirty="0">
              <a:latin typeface="Bahnschrift Light Condensed" panose="020B0502040204020203" pitchFamily="34" charset="0"/>
            </a:endParaRPr>
          </a:p>
          <a:p>
            <a:endParaRPr lang="en-GB" dirty="0">
              <a:latin typeface="Bahnschrift Light Condensed" panose="020B0502040204020203" pitchFamily="34" charset="0"/>
            </a:endParaRPr>
          </a:p>
          <a:p>
            <a:r>
              <a:rPr lang="en-GB" dirty="0">
                <a:latin typeface="Bahnschrift Light Condensed" panose="020B0502040204020203" pitchFamily="34" charset="0"/>
              </a:rPr>
              <a:t>E-mail: </a:t>
            </a:r>
            <a:r>
              <a:rPr lang="en-GB" dirty="0" err="1">
                <a:latin typeface="Bahnschrift Light Condensed" panose="020B0502040204020203" pitchFamily="34" charset="0"/>
                <a:hlinkClick r:id="rId3"/>
              </a:rPr>
              <a:t>jan.cingel</a:t>
            </a:r>
            <a:r>
              <a:rPr lang="en-GB" dirty="0">
                <a:latin typeface="Bahnschrift Light Condensed" panose="020B0502040204020203" pitchFamily="34" charset="0"/>
                <a:hlinkClick r:id="rId3"/>
              </a:rPr>
              <a:t>@</a:t>
            </a:r>
            <a:r>
              <a:rPr lang="sk-SK" dirty="0">
                <a:latin typeface="Bahnschrift Light Condensed" panose="020B0502040204020203" pitchFamily="34" charset="0"/>
                <a:hlinkClick r:id="rId3"/>
              </a:rPr>
              <a:t>strategicanalysis.sk</a:t>
            </a:r>
            <a:endParaRPr lang="sk-SK" dirty="0">
              <a:latin typeface="Bahnschrift Light Condensed" panose="020B0502040204020203" pitchFamily="34" charset="0"/>
            </a:endParaRPr>
          </a:p>
          <a:p>
            <a:r>
              <a:rPr lang="sk-SK" sz="2400" dirty="0">
                <a:latin typeface="Bahnschrift Light Condensed" panose="020B0502040204020203" pitchFamily="34" charset="0"/>
              </a:rPr>
              <a:t>Web: </a:t>
            </a:r>
            <a:r>
              <a:rPr lang="sk-SK" sz="2400" dirty="0">
                <a:latin typeface="Bahnschrift Light Condensed" panose="020B0502040204020203" pitchFamily="34" charset="0"/>
                <a:hlinkClick r:id="rId4"/>
              </a:rPr>
              <a:t>www.strategicanalysis.sk</a:t>
            </a:r>
            <a:r>
              <a:rPr lang="sk-SK" sz="2400" dirty="0">
                <a:latin typeface="Bahnschrift Light Condensed" panose="020B0502040204020203" pitchFamily="34" charset="0"/>
              </a:rPr>
              <a:t>  </a:t>
            </a:r>
          </a:p>
          <a:p>
            <a:r>
              <a:rPr lang="sk-SK" sz="2400" dirty="0">
                <a:latin typeface="Bahnschrift Light Condensed" panose="020B0502040204020203" pitchFamily="34" charset="0"/>
              </a:rPr>
              <a:t>Facebook: Strategic </a:t>
            </a:r>
            <a:r>
              <a:rPr lang="sk-SK" sz="2400" dirty="0" err="1">
                <a:latin typeface="Bahnschrift Light Condensed" panose="020B0502040204020203" pitchFamily="34" charset="0"/>
              </a:rPr>
              <a:t>Analysis</a:t>
            </a:r>
            <a:r>
              <a:rPr lang="sk-SK" sz="2400" dirty="0">
                <a:latin typeface="Bahnschrift Light Condensed" panose="020B0502040204020203" pitchFamily="34" charset="0"/>
              </a:rPr>
              <a:t> SK</a:t>
            </a:r>
          </a:p>
          <a:p>
            <a:r>
              <a:rPr lang="sk-SK" sz="2400" dirty="0">
                <a:latin typeface="Bahnschrift Light Condensed" panose="020B0502040204020203" pitchFamily="34" charset="0"/>
              </a:rPr>
              <a:t>Twitter: @StratAnalysisSK</a:t>
            </a:r>
            <a:endParaRPr lang="en-GB" sz="2400" dirty="0">
              <a:latin typeface="Bahnschrift Light Condensed" panose="020B0502040204020203" pitchFamily="34" charset="0"/>
            </a:endParaRPr>
          </a:p>
        </p:txBody>
      </p:sp>
      <p:sp>
        <p:nvSpPr>
          <p:cNvPr id="6" name="Zástupný objekt pre číslo snímky 5">
            <a:extLst>
              <a:ext uri="{FF2B5EF4-FFF2-40B4-BE49-F238E27FC236}">
                <a16:creationId xmlns:a16="http://schemas.microsoft.com/office/drawing/2014/main" id="{8A2A8339-EC75-479E-995E-5C17DC75ED19}"/>
              </a:ext>
            </a:extLst>
          </p:cNvPr>
          <p:cNvSpPr>
            <a:spLocks noGrp="1"/>
          </p:cNvSpPr>
          <p:nvPr>
            <p:ph type="sldNum" sz="quarter" idx="12"/>
          </p:nvPr>
        </p:nvSpPr>
        <p:spPr/>
        <p:txBody>
          <a:bodyPr/>
          <a:lstStyle/>
          <a:p>
            <a:fld id="{B4454109-921E-4389-BB64-5D153A4656D4}" type="slidenum">
              <a:rPr lang="sk-SK" smtClean="0"/>
              <a:t>38</a:t>
            </a:fld>
            <a:endParaRPr lang="sk-SK"/>
          </a:p>
        </p:txBody>
      </p:sp>
      <p:pic>
        <p:nvPicPr>
          <p:cNvPr id="7" name="Zástupný objekt pre obsah 4">
            <a:extLst>
              <a:ext uri="{FF2B5EF4-FFF2-40B4-BE49-F238E27FC236}">
                <a16:creationId xmlns:a16="http://schemas.microsoft.com/office/drawing/2014/main" id="{060897A5-7341-438A-B32B-FC90F5DB7E0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Tree>
    <p:extLst>
      <p:ext uri="{BB962C8B-B14F-4D97-AF65-F5344CB8AC3E}">
        <p14:creationId xmlns:p14="http://schemas.microsoft.com/office/powerpoint/2010/main" val="2518370785"/>
      </p:ext>
    </p:extLst>
  </p:cSld>
  <p:clrMapOvr>
    <a:masterClrMapping/>
  </p:clrMapOvr>
  <mc:AlternateContent xmlns:mc="http://schemas.openxmlformats.org/markup-compatibility/2006" xmlns:p15="http://schemas.microsoft.com/office/powerpoint/2012/main">
    <mc:Choice Requires="p15">
      <p:transition spd="med">
        <p15:prstTrans prst="pageCurlDoubl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E6E6E6"/>
        </a:solidFill>
        <a:effectLst/>
      </p:bgPr>
    </p:bg>
    <p:spTree>
      <p:nvGrpSpPr>
        <p:cNvPr id="1" name=""/>
        <p:cNvGrpSpPr/>
        <p:nvPr/>
      </p:nvGrpSpPr>
      <p:grpSpPr>
        <a:xfrm>
          <a:off x="0" y="0"/>
          <a:ext cx="0" cy="0"/>
          <a:chOff x="0" y="0"/>
          <a:chExt cx="0" cy="0"/>
        </a:xfrm>
      </p:grpSpPr>
      <p:sp>
        <p:nvSpPr>
          <p:cNvPr id="2" name="Zástupný objekt pre číslo snímky 1">
            <a:extLst>
              <a:ext uri="{FF2B5EF4-FFF2-40B4-BE49-F238E27FC236}">
                <a16:creationId xmlns:a16="http://schemas.microsoft.com/office/drawing/2014/main" id="{850977BF-81DF-4C7F-8E29-B01B2B28AE54}"/>
              </a:ext>
            </a:extLst>
          </p:cNvPr>
          <p:cNvSpPr>
            <a:spLocks noGrp="1"/>
          </p:cNvSpPr>
          <p:nvPr>
            <p:ph type="sldNum" sz="quarter" idx="12"/>
          </p:nvPr>
        </p:nvSpPr>
        <p:spPr/>
        <p:txBody>
          <a:bodyPr/>
          <a:lstStyle/>
          <a:p>
            <a:fld id="{B4454109-921E-4389-BB64-5D153A4656D4}" type="slidenum">
              <a:rPr lang="sk-SK" sz="1400" smtClean="0">
                <a:latin typeface="Bahnschrift Light Condensed" panose="020B0502040204020203" pitchFamily="34" charset="0"/>
              </a:rPr>
              <a:t>39</a:t>
            </a:fld>
            <a:endParaRPr lang="sk-SK" dirty="0">
              <a:latin typeface="Bahnschrift Light Condensed" panose="020B0502040204020203" pitchFamily="34" charset="0"/>
            </a:endParaRPr>
          </a:p>
        </p:txBody>
      </p:sp>
      <p:pic>
        <p:nvPicPr>
          <p:cNvPr id="7" name="Obrázok 6" descr="skuska pozadie.jpg">
            <a:extLst>
              <a:ext uri="{FF2B5EF4-FFF2-40B4-BE49-F238E27FC236}">
                <a16:creationId xmlns:a16="http://schemas.microsoft.com/office/drawing/2014/main" id="{4592E0AD-DC73-40F9-B248-B89F7AFEFB44}"/>
              </a:ext>
            </a:extLst>
          </p:cNvPr>
          <p:cNvPicPr>
            <a:picLocks noChangeAspect="1"/>
          </p:cNvPicPr>
          <p:nvPr/>
        </p:nvPicPr>
        <p:blipFill>
          <a:blip r:embed="rId2" cstate="print">
            <a:alphaModFix amt="20000"/>
          </a:blip>
          <a:stretch>
            <a:fillRect/>
          </a:stretch>
        </p:blipFill>
        <p:spPr>
          <a:xfrm>
            <a:off x="0" y="17152"/>
            <a:ext cx="9144000" cy="6858000"/>
          </a:xfrm>
          <a:prstGeom prst="rect">
            <a:avLst/>
          </a:prstGeom>
        </p:spPr>
      </p:pic>
      <p:sp>
        <p:nvSpPr>
          <p:cNvPr id="4" name="BlokTextu 3">
            <a:extLst>
              <a:ext uri="{FF2B5EF4-FFF2-40B4-BE49-F238E27FC236}">
                <a16:creationId xmlns:a16="http://schemas.microsoft.com/office/drawing/2014/main" id="{263FF9F6-F58D-43CA-909A-A8CB6C626F85}"/>
              </a:ext>
            </a:extLst>
          </p:cNvPr>
          <p:cNvSpPr txBox="1"/>
          <p:nvPr/>
        </p:nvSpPr>
        <p:spPr>
          <a:xfrm>
            <a:off x="1196755" y="2636912"/>
            <a:ext cx="6234545" cy="2308324"/>
          </a:xfrm>
          <a:prstGeom prst="rect">
            <a:avLst/>
          </a:prstGeom>
          <a:noFill/>
        </p:spPr>
        <p:txBody>
          <a:bodyPr wrap="square" rtlCol="0">
            <a:spAutoFit/>
          </a:bodyPr>
          <a:lstStyle/>
          <a:p>
            <a:pPr algn="ctr"/>
            <a:r>
              <a:rPr lang="sk-SK" sz="3600" b="1" dirty="0">
                <a:latin typeface="Bahnschrift Light SemiCondensed" panose="020B0502040204020203" pitchFamily="34" charset="0"/>
              </a:rPr>
              <a:t>Thank </a:t>
            </a:r>
            <a:r>
              <a:rPr lang="sk-SK" sz="3600" b="1" dirty="0" err="1">
                <a:latin typeface="Bahnschrift Light SemiCondensed" panose="020B0502040204020203" pitchFamily="34" charset="0"/>
              </a:rPr>
              <a:t>you</a:t>
            </a:r>
            <a:r>
              <a:rPr lang="sk-SK" sz="3600" b="1" dirty="0">
                <a:latin typeface="Bahnschrift Light SemiCondensed" panose="020B0502040204020203" pitchFamily="34" charset="0"/>
              </a:rPr>
              <a:t> </a:t>
            </a:r>
            <a:r>
              <a:rPr lang="sk-SK" sz="3600" b="1" dirty="0" err="1">
                <a:latin typeface="Bahnschrift Light SemiCondensed" panose="020B0502040204020203" pitchFamily="34" charset="0"/>
              </a:rPr>
              <a:t>for</a:t>
            </a:r>
            <a:r>
              <a:rPr lang="sk-SK" sz="3600" b="1" dirty="0">
                <a:latin typeface="Bahnschrift Light SemiCondensed" panose="020B0502040204020203" pitchFamily="34" charset="0"/>
              </a:rPr>
              <a:t> </a:t>
            </a:r>
            <a:r>
              <a:rPr lang="sk-SK" sz="3600" b="1" dirty="0" err="1">
                <a:latin typeface="Bahnschrift Light SemiCondensed" panose="020B0502040204020203" pitchFamily="34" charset="0"/>
              </a:rPr>
              <a:t>your</a:t>
            </a:r>
            <a:r>
              <a:rPr lang="sk-SK" sz="3600" b="1" dirty="0">
                <a:latin typeface="Bahnschrift Light SemiCondensed" panose="020B0502040204020203" pitchFamily="34" charset="0"/>
              </a:rPr>
              <a:t> </a:t>
            </a:r>
            <a:r>
              <a:rPr lang="sk-SK" sz="3600" b="1" dirty="0" err="1">
                <a:latin typeface="Bahnschrift Light SemiCondensed" panose="020B0502040204020203" pitchFamily="34" charset="0"/>
              </a:rPr>
              <a:t>attention</a:t>
            </a:r>
            <a:r>
              <a:rPr lang="sk-SK" sz="3600" b="1" dirty="0">
                <a:latin typeface="Bahnschrift Light SemiCondensed" panose="020B0502040204020203" pitchFamily="34" charset="0"/>
              </a:rPr>
              <a:t>!</a:t>
            </a:r>
          </a:p>
          <a:p>
            <a:pPr algn="ctr"/>
            <a:endParaRPr lang="sk-SK" sz="3600" b="1" dirty="0">
              <a:latin typeface="Bahnschrift Light SemiCondensed" panose="020B0502040204020203" pitchFamily="34" charset="0"/>
            </a:endParaRPr>
          </a:p>
          <a:p>
            <a:pPr algn="ctr"/>
            <a:r>
              <a:rPr lang="hy-AM" sz="3600" b="1" dirty="0">
                <a:latin typeface="Bahnschrift Light SemiCondensed" panose="020B0502040204020203" pitchFamily="34" charset="0"/>
              </a:rPr>
              <a:t>Շնորհակալություն ուշադրության համար!</a:t>
            </a:r>
            <a:endParaRPr lang="sk-SK" sz="3600" b="1" dirty="0">
              <a:latin typeface="Bahnschrift Light SemiCondensed" panose="020B0502040204020203" pitchFamily="34" charset="0"/>
            </a:endParaRPr>
          </a:p>
        </p:txBody>
      </p:sp>
      <p:sp>
        <p:nvSpPr>
          <p:cNvPr id="5" name="BlokTextu 4">
            <a:extLst>
              <a:ext uri="{FF2B5EF4-FFF2-40B4-BE49-F238E27FC236}">
                <a16:creationId xmlns:a16="http://schemas.microsoft.com/office/drawing/2014/main" id="{9954799F-B08A-4D07-BCA4-A233FC12988B}"/>
              </a:ext>
            </a:extLst>
          </p:cNvPr>
          <p:cNvSpPr txBox="1"/>
          <p:nvPr/>
        </p:nvSpPr>
        <p:spPr>
          <a:xfrm>
            <a:off x="6228184" y="5888861"/>
            <a:ext cx="3117273" cy="307777"/>
          </a:xfrm>
          <a:prstGeom prst="rect">
            <a:avLst/>
          </a:prstGeom>
          <a:noFill/>
        </p:spPr>
        <p:txBody>
          <a:bodyPr wrap="square" rtlCol="0">
            <a:spAutoFit/>
          </a:bodyPr>
          <a:lstStyle/>
          <a:p>
            <a:r>
              <a:rPr lang="en-GB" sz="1400" dirty="0">
                <a:solidFill>
                  <a:schemeClr val="tx1">
                    <a:lumMod val="75000"/>
                    <a:lumOff val="25000"/>
                  </a:schemeClr>
                </a:solidFill>
                <a:latin typeface="Bahnschrift Light Condensed" panose="020B0502040204020203" pitchFamily="34" charset="0"/>
              </a:rPr>
              <a:t>©</a:t>
            </a:r>
            <a:r>
              <a:rPr lang="sk-SK" sz="1400" dirty="0">
                <a:solidFill>
                  <a:schemeClr val="tx1">
                    <a:lumMod val="75000"/>
                    <a:lumOff val="25000"/>
                  </a:schemeClr>
                </a:solidFill>
                <a:latin typeface="Bahnschrift Light Condensed" panose="020B0502040204020203" pitchFamily="34" charset="0"/>
              </a:rPr>
              <a:t> Strategic </a:t>
            </a:r>
            <a:r>
              <a:rPr lang="sk-SK" sz="1400" dirty="0" err="1">
                <a:solidFill>
                  <a:schemeClr val="tx1">
                    <a:lumMod val="75000"/>
                    <a:lumOff val="25000"/>
                  </a:schemeClr>
                </a:solidFill>
                <a:latin typeface="Bahnschrift Light Condensed" panose="020B0502040204020203" pitchFamily="34" charset="0"/>
              </a:rPr>
              <a:t>Analysis</a:t>
            </a:r>
            <a:r>
              <a:rPr lang="sk-SK" sz="1400" dirty="0">
                <a:solidFill>
                  <a:schemeClr val="tx1">
                    <a:lumMod val="75000"/>
                    <a:lumOff val="25000"/>
                  </a:schemeClr>
                </a:solidFill>
                <a:latin typeface="Bahnschrift Light Condensed" panose="020B0502040204020203" pitchFamily="34" charset="0"/>
              </a:rPr>
              <a:t> </a:t>
            </a:r>
            <a:r>
              <a:rPr lang="sk-SK" sz="1400" dirty="0" err="1">
                <a:solidFill>
                  <a:schemeClr val="tx1">
                    <a:lumMod val="75000"/>
                    <a:lumOff val="25000"/>
                  </a:schemeClr>
                </a:solidFill>
                <a:latin typeface="Bahnschrift Light Condensed" panose="020B0502040204020203" pitchFamily="34" charset="0"/>
              </a:rPr>
              <a:t>Think</a:t>
            </a:r>
            <a:r>
              <a:rPr lang="sk-SK" sz="1400" dirty="0">
                <a:solidFill>
                  <a:schemeClr val="tx1">
                    <a:lumMod val="75000"/>
                    <a:lumOff val="25000"/>
                  </a:schemeClr>
                </a:solidFill>
                <a:latin typeface="Bahnschrift Light Condensed" panose="020B0502040204020203" pitchFamily="34" charset="0"/>
              </a:rPr>
              <a:t>-Tank, 2023</a:t>
            </a:r>
          </a:p>
        </p:txBody>
      </p:sp>
      <p:pic>
        <p:nvPicPr>
          <p:cNvPr id="6" name="Zástupný objekt pre obsah 4">
            <a:extLst>
              <a:ext uri="{FF2B5EF4-FFF2-40B4-BE49-F238E27FC236}">
                <a16:creationId xmlns:a16="http://schemas.microsoft.com/office/drawing/2014/main" id="{0DB29AA1-DEFB-431E-9159-1DC53FB51CD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Tree>
    <p:extLst>
      <p:ext uri="{BB962C8B-B14F-4D97-AF65-F5344CB8AC3E}">
        <p14:creationId xmlns:p14="http://schemas.microsoft.com/office/powerpoint/2010/main" val="4035773125"/>
      </p:ext>
    </p:extLst>
  </p:cSld>
  <p:clrMapOvr>
    <a:masterClrMapping/>
  </p:clrMapOvr>
  <mc:AlternateContent xmlns:mc="http://schemas.openxmlformats.org/markup-compatibility/2006" xmlns:p15="http://schemas.microsoft.com/office/powerpoint/2012/main">
    <mc:Choice Requires="p15">
      <p:transition spd="med">
        <p15:prstTrans prst="pageCurlDoubl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skuska pozadie.jpg">
            <a:extLst>
              <a:ext uri="{FF2B5EF4-FFF2-40B4-BE49-F238E27FC236}">
                <a16:creationId xmlns:a16="http://schemas.microsoft.com/office/drawing/2014/main" id="{71DA8BE5-3B7C-4E8C-A793-6E82FBC70A4E}"/>
              </a:ext>
            </a:extLst>
          </p:cNvPr>
          <p:cNvPicPr>
            <a:picLocks noChangeAspect="1"/>
          </p:cNvPicPr>
          <p:nvPr/>
        </p:nvPicPr>
        <p:blipFill>
          <a:blip r:embed="rId2" cstate="print">
            <a:alphaModFix amt="20000"/>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757C33A0-5444-420A-9A3F-8CDB7DF55BC3}"/>
              </a:ext>
            </a:extLst>
          </p:cNvPr>
          <p:cNvSpPr>
            <a:spLocks noGrp="1"/>
          </p:cNvSpPr>
          <p:nvPr>
            <p:ph type="ctrTitle"/>
          </p:nvPr>
        </p:nvSpPr>
        <p:spPr>
          <a:xfrm>
            <a:off x="107504" y="26534"/>
            <a:ext cx="7772400" cy="1470025"/>
          </a:xfrm>
        </p:spPr>
        <p:txBody>
          <a:bodyPr/>
          <a:lstStyle/>
          <a:p>
            <a:pPr lvl="1"/>
            <a:r>
              <a:rPr lang="sk-SK" sz="4400" dirty="0">
                <a:solidFill>
                  <a:srgbClr val="000000"/>
                </a:solidFill>
                <a:latin typeface="Bahnschrift SemiBold SemiConden" panose="020B0502040204020203" pitchFamily="34" charset="0"/>
              </a:rPr>
              <a:t>EU – </a:t>
            </a:r>
            <a:r>
              <a:rPr lang="sk-SK" sz="4400" dirty="0" err="1">
                <a:solidFill>
                  <a:srgbClr val="000000"/>
                </a:solidFill>
                <a:latin typeface="Bahnschrift SemiBold SemiConden" panose="020B0502040204020203" pitchFamily="34" charset="0"/>
              </a:rPr>
              <a:t>Armenia</a:t>
            </a:r>
            <a:r>
              <a:rPr lang="sk-SK" sz="4400" dirty="0">
                <a:solidFill>
                  <a:srgbClr val="000000"/>
                </a:solidFill>
                <a:latin typeface="Bahnschrift SemiBold SemiConden" panose="020B0502040204020203" pitchFamily="34" charset="0"/>
              </a:rPr>
              <a:t> </a:t>
            </a:r>
            <a:r>
              <a:rPr lang="sk-SK" sz="4400" dirty="0" err="1">
                <a:solidFill>
                  <a:srgbClr val="000000"/>
                </a:solidFill>
                <a:latin typeface="Bahnschrift SemiBold SemiConden" panose="020B0502040204020203" pitchFamily="34" charset="0"/>
              </a:rPr>
              <a:t>Economic</a:t>
            </a:r>
            <a:r>
              <a:rPr lang="sk-SK" sz="4400" dirty="0">
                <a:solidFill>
                  <a:srgbClr val="000000"/>
                </a:solidFill>
                <a:latin typeface="Bahnschrift SemiBold SemiConden" panose="020B0502040204020203" pitchFamily="34" charset="0"/>
              </a:rPr>
              <a:t> </a:t>
            </a:r>
            <a:r>
              <a:rPr lang="sk-SK" sz="4400" dirty="0" err="1">
                <a:solidFill>
                  <a:srgbClr val="000000"/>
                </a:solidFill>
                <a:latin typeface="Bahnschrift SemiBold SemiConden" panose="020B0502040204020203" pitchFamily="34" charset="0"/>
              </a:rPr>
              <a:t>relations</a:t>
            </a:r>
            <a:endParaRPr lang="sk-SK" sz="4400" dirty="0">
              <a:solidFill>
                <a:srgbClr val="000000"/>
              </a:solidFill>
              <a:latin typeface="Bahnschrift SemiBold SemiConden" panose="020B0502040204020203" pitchFamily="34" charset="0"/>
            </a:endParaRPr>
          </a:p>
        </p:txBody>
      </p:sp>
      <p:sp>
        <p:nvSpPr>
          <p:cNvPr id="3" name="Podnadpis 2">
            <a:extLst>
              <a:ext uri="{FF2B5EF4-FFF2-40B4-BE49-F238E27FC236}">
                <a16:creationId xmlns:a16="http://schemas.microsoft.com/office/drawing/2014/main" id="{6ED363E3-1548-4A1C-B9D1-D6A8A106BE02}"/>
              </a:ext>
            </a:extLst>
          </p:cNvPr>
          <p:cNvSpPr>
            <a:spLocks noGrp="1"/>
          </p:cNvSpPr>
          <p:nvPr>
            <p:ph type="subTitle" idx="1"/>
          </p:nvPr>
        </p:nvSpPr>
        <p:spPr>
          <a:xfrm>
            <a:off x="467544" y="1663601"/>
            <a:ext cx="8352928" cy="4556223"/>
          </a:xfrm>
        </p:spPr>
        <p:txBody>
          <a:bodyPr>
            <a:noAutofit/>
          </a:bodyPr>
          <a:lstStyle/>
          <a:p>
            <a:pPr algn="just"/>
            <a:r>
              <a:rPr lang="en-US" sz="2000" b="0" i="0" dirty="0">
                <a:solidFill>
                  <a:schemeClr val="tx1"/>
                </a:solidFill>
                <a:effectLst/>
                <a:latin typeface="Bahnschrift SemiLight SemiConde" panose="020B0502040204020203" pitchFamily="34" charset="0"/>
              </a:rPr>
              <a:t>Current EU-Armenia bilateral trade relations are regulated by a </a:t>
            </a:r>
            <a:r>
              <a:rPr lang="en-US" sz="2000" b="1" i="0" dirty="0">
                <a:solidFill>
                  <a:schemeClr val="tx1"/>
                </a:solidFill>
                <a:effectLst/>
                <a:latin typeface="Bahnschrift SemiLight SemiConde" panose="020B0502040204020203" pitchFamily="34" charset="0"/>
                <a:hlinkClick r:id="rId3">
                  <a:extLst>
                    <a:ext uri="{A12FA001-AC4F-418D-AE19-62706E023703}">
                      <ahyp:hlinkClr xmlns:ahyp="http://schemas.microsoft.com/office/drawing/2018/hyperlinkcolor" xmlns="" val="tx"/>
                    </a:ext>
                  </a:extLst>
                </a:hlinkClick>
              </a:rPr>
              <a:t>Comprehensive and Enhanced Partnership Agreement</a:t>
            </a:r>
            <a:r>
              <a:rPr lang="en-US" sz="2000" b="1" i="0" dirty="0">
                <a:solidFill>
                  <a:schemeClr val="tx1"/>
                </a:solidFill>
                <a:effectLst/>
                <a:latin typeface="Bahnschrift SemiLight SemiConde" panose="020B0502040204020203" pitchFamily="34" charset="0"/>
              </a:rPr>
              <a:t> (CEPA). </a:t>
            </a:r>
            <a:r>
              <a:rPr lang="en-US" sz="2000" b="0" i="0" dirty="0">
                <a:solidFill>
                  <a:schemeClr val="tx1"/>
                </a:solidFill>
                <a:effectLst/>
                <a:latin typeface="Bahnschrift SemiLight SemiConde" panose="020B0502040204020203" pitchFamily="34" charset="0"/>
              </a:rPr>
              <a:t>This agreement has been </a:t>
            </a:r>
            <a:r>
              <a:rPr lang="en-US" sz="2000" b="0" i="0" dirty="0">
                <a:solidFill>
                  <a:schemeClr val="tx1"/>
                </a:solidFill>
                <a:effectLst/>
                <a:latin typeface="Bahnschrift SemiLight SemiConde" panose="020B0502040204020203" pitchFamily="34" charset="0"/>
                <a:hlinkClick r:id="rId4">
                  <a:extLst>
                    <a:ext uri="{A12FA001-AC4F-418D-AE19-62706E023703}">
                      <ahyp:hlinkClr xmlns:ahyp="http://schemas.microsoft.com/office/drawing/2018/hyperlinkcolor" xmlns="" val="tx"/>
                    </a:ext>
                  </a:extLst>
                </a:hlinkClick>
              </a:rPr>
              <a:t>provisionally applied</a:t>
            </a:r>
            <a:r>
              <a:rPr lang="en-US" sz="2000" b="0" i="0" dirty="0">
                <a:solidFill>
                  <a:schemeClr val="tx1"/>
                </a:solidFill>
                <a:effectLst/>
                <a:latin typeface="Bahnschrift SemiLight SemiConde" panose="020B0502040204020203" pitchFamily="34" charset="0"/>
              </a:rPr>
              <a:t> since June 2018 and formally entered into force on the 1 March 2021.</a:t>
            </a:r>
            <a:endParaRPr lang="sk-SK" sz="2000" b="0" i="0" dirty="0">
              <a:solidFill>
                <a:schemeClr val="tx1"/>
              </a:solidFill>
              <a:effectLst/>
              <a:latin typeface="Bahnschrift SemiLight SemiConde" panose="020B0502040204020203" pitchFamily="34" charset="0"/>
            </a:endParaRPr>
          </a:p>
          <a:p>
            <a:pPr marL="457200" indent="-457200" algn="just">
              <a:buFontTx/>
              <a:buChar char="-"/>
            </a:pPr>
            <a:r>
              <a:rPr lang="sk-SK" sz="2000" dirty="0">
                <a:solidFill>
                  <a:schemeClr val="tx1"/>
                </a:solidFill>
                <a:latin typeface="Bahnschrift SemiLight SemiConde" panose="020B0502040204020203" pitchFamily="34" charset="0"/>
              </a:rPr>
              <a:t>Title 4: </a:t>
            </a:r>
            <a:r>
              <a:rPr lang="sk-SK" sz="2000" dirty="0" err="1">
                <a:solidFill>
                  <a:schemeClr val="tx1"/>
                </a:solidFill>
                <a:latin typeface="Bahnschrift SemiLight SemiConde" panose="020B0502040204020203" pitchFamily="34" charset="0"/>
              </a:rPr>
              <a:t>Economic</a:t>
            </a:r>
            <a:r>
              <a:rPr lang="sk-SK" sz="2000" dirty="0">
                <a:solidFill>
                  <a:schemeClr val="tx1"/>
                </a:solidFill>
                <a:latin typeface="Bahnschrift SemiLight SemiConde" panose="020B0502040204020203" pitchFamily="34" charset="0"/>
              </a:rPr>
              <a:t> </a:t>
            </a:r>
            <a:r>
              <a:rPr lang="sk-SK" sz="2000" dirty="0" err="1">
                <a:solidFill>
                  <a:schemeClr val="tx1"/>
                </a:solidFill>
                <a:latin typeface="Bahnschrift SemiLight SemiConde" panose="020B0502040204020203" pitchFamily="34" charset="0"/>
              </a:rPr>
              <a:t>Cooperation</a:t>
            </a:r>
            <a:r>
              <a:rPr lang="sk-SK" sz="2000" dirty="0">
                <a:solidFill>
                  <a:schemeClr val="tx1"/>
                </a:solidFill>
                <a:latin typeface="Bahnschrift SemiLight SemiConde" panose="020B0502040204020203" pitchFamily="34" charset="0"/>
              </a:rPr>
              <a:t> – EU</a:t>
            </a:r>
            <a:r>
              <a:rPr lang="en-GB" sz="2000" dirty="0">
                <a:solidFill>
                  <a:schemeClr val="tx1"/>
                </a:solidFill>
                <a:latin typeface="Bahnschrift SemiLight SemiConde" panose="020B0502040204020203" pitchFamily="34" charset="0"/>
              </a:rPr>
              <a:t>’s assistance to develop Armenia’s internal market, harmonisation of quality standards, control, taxation and auditing, agriculture and rural development, consumers’ protection.</a:t>
            </a:r>
          </a:p>
          <a:p>
            <a:pPr marL="457200" indent="-457200" algn="just">
              <a:buFontTx/>
              <a:buChar char="-"/>
            </a:pPr>
            <a:r>
              <a:rPr lang="en-GB" sz="2000" dirty="0">
                <a:solidFill>
                  <a:schemeClr val="tx1"/>
                </a:solidFill>
                <a:latin typeface="Bahnschrift SemiLight SemiConde" panose="020B0502040204020203" pitchFamily="34" charset="0"/>
              </a:rPr>
              <a:t>Title 6: Trade – export and import restrictions, duties and customs, sanitary and phytosanitary regulations…</a:t>
            </a:r>
          </a:p>
          <a:p>
            <a:pPr marL="457200" indent="-457200" algn="just">
              <a:buFontTx/>
              <a:buChar char="-"/>
            </a:pPr>
            <a:endParaRPr lang="en-GB" sz="2800" dirty="0">
              <a:solidFill>
                <a:schemeClr val="tx1"/>
              </a:solidFill>
              <a:latin typeface="Bahnschrift SemiLight SemiConde" panose="020B0502040204020203" pitchFamily="34" charset="0"/>
            </a:endParaRPr>
          </a:p>
          <a:p>
            <a:pPr algn="just"/>
            <a:endParaRPr lang="en-GB" sz="2800" dirty="0">
              <a:solidFill>
                <a:schemeClr val="tx1"/>
              </a:solidFill>
              <a:latin typeface="Bahnschrift SemiLight SemiConde" panose="020B0502040204020203" pitchFamily="34" charset="0"/>
            </a:endParaRPr>
          </a:p>
        </p:txBody>
      </p:sp>
      <p:pic>
        <p:nvPicPr>
          <p:cNvPr id="5" name="Zástupný objekt pre obsah 4">
            <a:extLst>
              <a:ext uri="{FF2B5EF4-FFF2-40B4-BE49-F238E27FC236}">
                <a16:creationId xmlns:a16="http://schemas.microsoft.com/office/drawing/2014/main" id="{321AB9DE-40AA-41E4-8FDA-34AC9E3071E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
        <p:nvSpPr>
          <p:cNvPr id="6" name="Zástupný objekt pre číslo snímky 5">
            <a:extLst>
              <a:ext uri="{FF2B5EF4-FFF2-40B4-BE49-F238E27FC236}">
                <a16:creationId xmlns:a16="http://schemas.microsoft.com/office/drawing/2014/main" id="{7CA7B9F5-ADD1-4F5C-ABDA-6A2F5A89CFBA}"/>
              </a:ext>
            </a:extLst>
          </p:cNvPr>
          <p:cNvSpPr>
            <a:spLocks noGrp="1"/>
          </p:cNvSpPr>
          <p:nvPr>
            <p:ph type="sldNum" sz="quarter" idx="12"/>
          </p:nvPr>
        </p:nvSpPr>
        <p:spPr>
          <a:xfrm>
            <a:off x="6553200" y="6356350"/>
            <a:ext cx="2133600" cy="365125"/>
          </a:xfrm>
        </p:spPr>
        <p:txBody>
          <a:bodyPr/>
          <a:lstStyle/>
          <a:p>
            <a:fld id="{B4454109-921E-4389-BB64-5D153A4656D4}" type="slidenum">
              <a:rPr lang="sk-SK" smtClean="0"/>
              <a:t>4</a:t>
            </a:fld>
            <a:endParaRPr lang="sk-SK" dirty="0"/>
          </a:p>
        </p:txBody>
      </p:sp>
      <p:pic>
        <p:nvPicPr>
          <p:cNvPr id="8" name="Obrázok 7">
            <a:extLst>
              <a:ext uri="{FF2B5EF4-FFF2-40B4-BE49-F238E27FC236}">
                <a16:creationId xmlns:a16="http://schemas.microsoft.com/office/drawing/2014/main" id="{FC40EBE1-0057-DC04-9F85-3A8DE13BA54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557178" y="4743123"/>
            <a:ext cx="2762250" cy="1657350"/>
          </a:xfrm>
          <a:prstGeom prst="rect">
            <a:avLst/>
          </a:prstGeom>
        </p:spPr>
      </p:pic>
    </p:spTree>
    <p:extLst>
      <p:ext uri="{BB962C8B-B14F-4D97-AF65-F5344CB8AC3E}">
        <p14:creationId xmlns:p14="http://schemas.microsoft.com/office/powerpoint/2010/main" val="3348421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skuska pozadie.jpg">
            <a:extLst>
              <a:ext uri="{FF2B5EF4-FFF2-40B4-BE49-F238E27FC236}">
                <a16:creationId xmlns:a16="http://schemas.microsoft.com/office/drawing/2014/main" id="{71DA8BE5-3B7C-4E8C-A793-6E82FBC70A4E}"/>
              </a:ext>
            </a:extLst>
          </p:cNvPr>
          <p:cNvPicPr>
            <a:picLocks noChangeAspect="1"/>
          </p:cNvPicPr>
          <p:nvPr/>
        </p:nvPicPr>
        <p:blipFill>
          <a:blip r:embed="rId2" cstate="print">
            <a:alphaModFix amt="20000"/>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757C33A0-5444-420A-9A3F-8CDB7DF55BC3}"/>
              </a:ext>
            </a:extLst>
          </p:cNvPr>
          <p:cNvSpPr>
            <a:spLocks noGrp="1"/>
          </p:cNvSpPr>
          <p:nvPr>
            <p:ph type="ctrTitle"/>
          </p:nvPr>
        </p:nvSpPr>
        <p:spPr>
          <a:xfrm>
            <a:off x="107504" y="26534"/>
            <a:ext cx="7772400" cy="1470025"/>
          </a:xfrm>
        </p:spPr>
        <p:txBody>
          <a:bodyPr/>
          <a:lstStyle/>
          <a:p>
            <a:pPr lvl="1"/>
            <a:r>
              <a:rPr lang="sk-SK" sz="4400" dirty="0">
                <a:solidFill>
                  <a:srgbClr val="000000"/>
                </a:solidFill>
                <a:latin typeface="Bahnschrift SemiBold SemiConden" panose="020B0502040204020203" pitchFamily="34" charset="0"/>
              </a:rPr>
              <a:t>EU – </a:t>
            </a:r>
            <a:r>
              <a:rPr lang="sk-SK" sz="4400" dirty="0" err="1">
                <a:solidFill>
                  <a:srgbClr val="000000"/>
                </a:solidFill>
                <a:latin typeface="Bahnschrift SemiBold SemiConden" panose="020B0502040204020203" pitchFamily="34" charset="0"/>
              </a:rPr>
              <a:t>Armenia</a:t>
            </a:r>
            <a:r>
              <a:rPr lang="sk-SK" sz="4400" dirty="0">
                <a:solidFill>
                  <a:srgbClr val="000000"/>
                </a:solidFill>
                <a:latin typeface="Bahnschrift SemiBold SemiConden" panose="020B0502040204020203" pitchFamily="34" charset="0"/>
              </a:rPr>
              <a:t> </a:t>
            </a:r>
            <a:r>
              <a:rPr lang="sk-SK" sz="4400" dirty="0" err="1">
                <a:solidFill>
                  <a:srgbClr val="000000"/>
                </a:solidFill>
                <a:latin typeface="Bahnschrift SemiBold SemiConden" panose="020B0502040204020203" pitchFamily="34" charset="0"/>
              </a:rPr>
              <a:t>Economic</a:t>
            </a:r>
            <a:r>
              <a:rPr lang="sk-SK" sz="4400" dirty="0">
                <a:solidFill>
                  <a:srgbClr val="000000"/>
                </a:solidFill>
                <a:latin typeface="Bahnschrift SemiBold SemiConden" panose="020B0502040204020203" pitchFamily="34" charset="0"/>
              </a:rPr>
              <a:t> </a:t>
            </a:r>
            <a:r>
              <a:rPr lang="sk-SK" sz="4400" dirty="0" err="1">
                <a:solidFill>
                  <a:srgbClr val="000000"/>
                </a:solidFill>
                <a:latin typeface="Bahnschrift SemiBold SemiConden" panose="020B0502040204020203" pitchFamily="34" charset="0"/>
              </a:rPr>
              <a:t>relations</a:t>
            </a:r>
            <a:endParaRPr lang="sk-SK" sz="4400" dirty="0">
              <a:solidFill>
                <a:srgbClr val="000000"/>
              </a:solidFill>
              <a:latin typeface="Bahnschrift SemiBold SemiConden" panose="020B0502040204020203" pitchFamily="34" charset="0"/>
            </a:endParaRPr>
          </a:p>
        </p:txBody>
      </p:sp>
      <p:sp>
        <p:nvSpPr>
          <p:cNvPr id="3" name="Podnadpis 2">
            <a:extLst>
              <a:ext uri="{FF2B5EF4-FFF2-40B4-BE49-F238E27FC236}">
                <a16:creationId xmlns:a16="http://schemas.microsoft.com/office/drawing/2014/main" id="{6ED363E3-1548-4A1C-B9D1-D6A8A106BE02}"/>
              </a:ext>
            </a:extLst>
          </p:cNvPr>
          <p:cNvSpPr>
            <a:spLocks noGrp="1"/>
          </p:cNvSpPr>
          <p:nvPr>
            <p:ph type="subTitle" idx="1"/>
          </p:nvPr>
        </p:nvSpPr>
        <p:spPr>
          <a:xfrm>
            <a:off x="467544" y="1663601"/>
            <a:ext cx="8352928" cy="4556223"/>
          </a:xfrm>
        </p:spPr>
        <p:txBody>
          <a:bodyPr>
            <a:noAutofit/>
          </a:bodyPr>
          <a:lstStyle/>
          <a:p>
            <a:pPr algn="l">
              <a:buFont typeface="Arial" panose="020B0604020202020204" pitchFamily="34" charset="0"/>
              <a:buChar char="•"/>
            </a:pPr>
            <a:r>
              <a:rPr lang="en-US" sz="2800" dirty="0">
                <a:solidFill>
                  <a:srgbClr val="404040"/>
                </a:solidFill>
                <a:effectLst/>
                <a:latin typeface="Bahnschrift SemiBold SemiConden" panose="020B0502040204020203" pitchFamily="34" charset="0"/>
              </a:rPr>
              <a:t>The EU is Armenia's third biggest export market with a 17 % share in total Armenian exports in 2020.</a:t>
            </a:r>
          </a:p>
          <a:p>
            <a:pPr algn="l">
              <a:buFont typeface="Arial" panose="020B0604020202020204" pitchFamily="34" charset="0"/>
              <a:buChar char="•"/>
            </a:pPr>
            <a:r>
              <a:rPr lang="en-US" sz="2800" dirty="0">
                <a:solidFill>
                  <a:srgbClr val="404040"/>
                </a:solidFill>
                <a:effectLst/>
                <a:latin typeface="Bahnschrift SemiBold SemiConden" panose="020B0502040204020203" pitchFamily="34" charset="0"/>
              </a:rPr>
              <a:t>The EU is the second biggest source of Armenian imports with a of 18.6 % share in total Armenian imports.</a:t>
            </a:r>
          </a:p>
          <a:p>
            <a:pPr algn="l">
              <a:buFont typeface="Arial" panose="020B0604020202020204" pitchFamily="34" charset="0"/>
              <a:buChar char="•"/>
            </a:pPr>
            <a:r>
              <a:rPr lang="en-US" sz="2800" dirty="0">
                <a:solidFill>
                  <a:srgbClr val="404040"/>
                </a:solidFill>
                <a:effectLst/>
                <a:latin typeface="Bahnschrift SemiBold SemiConden" panose="020B0502040204020203" pitchFamily="34" charset="0"/>
              </a:rPr>
              <a:t>EU imports from Armenia consist mainly of manufactured goods and articles and crude (inedible) materials, except fuels. .</a:t>
            </a:r>
          </a:p>
          <a:p>
            <a:pPr algn="l">
              <a:buFont typeface="Arial" panose="020B0604020202020204" pitchFamily="34" charset="0"/>
              <a:buChar char="•"/>
            </a:pPr>
            <a:r>
              <a:rPr lang="en-US" sz="2800" dirty="0">
                <a:solidFill>
                  <a:srgbClr val="404040"/>
                </a:solidFill>
                <a:effectLst/>
                <a:latin typeface="Bahnschrift SemiBold SemiConden" panose="020B0502040204020203" pitchFamily="34" charset="0"/>
              </a:rPr>
              <a:t>EU exports to Armenia include mainly machinery and transport equipment , miscellaneous manufactured articles and goods and chemicals and related products.</a:t>
            </a:r>
          </a:p>
          <a:p>
            <a:pPr algn="just"/>
            <a:endParaRPr lang="en-GB" sz="2800" dirty="0">
              <a:solidFill>
                <a:schemeClr val="tx1"/>
              </a:solidFill>
              <a:latin typeface="Bahnschrift SemiLight SemiConde" panose="020B0502040204020203" pitchFamily="34" charset="0"/>
            </a:endParaRPr>
          </a:p>
        </p:txBody>
      </p:sp>
      <p:pic>
        <p:nvPicPr>
          <p:cNvPr id="5" name="Zástupný objekt pre obsah 4">
            <a:extLst>
              <a:ext uri="{FF2B5EF4-FFF2-40B4-BE49-F238E27FC236}">
                <a16:creationId xmlns:a16="http://schemas.microsoft.com/office/drawing/2014/main" id="{321AB9DE-40AA-41E4-8FDA-34AC9E3071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
        <p:nvSpPr>
          <p:cNvPr id="6" name="Zástupný objekt pre číslo snímky 5">
            <a:extLst>
              <a:ext uri="{FF2B5EF4-FFF2-40B4-BE49-F238E27FC236}">
                <a16:creationId xmlns:a16="http://schemas.microsoft.com/office/drawing/2014/main" id="{7CA7B9F5-ADD1-4F5C-ABDA-6A2F5A89CFBA}"/>
              </a:ext>
            </a:extLst>
          </p:cNvPr>
          <p:cNvSpPr>
            <a:spLocks noGrp="1"/>
          </p:cNvSpPr>
          <p:nvPr>
            <p:ph type="sldNum" sz="quarter" idx="12"/>
          </p:nvPr>
        </p:nvSpPr>
        <p:spPr>
          <a:xfrm>
            <a:off x="6553200" y="6356350"/>
            <a:ext cx="2133600" cy="365125"/>
          </a:xfrm>
        </p:spPr>
        <p:txBody>
          <a:bodyPr/>
          <a:lstStyle/>
          <a:p>
            <a:fld id="{B4454109-921E-4389-BB64-5D153A4656D4}" type="slidenum">
              <a:rPr lang="sk-SK" smtClean="0"/>
              <a:t>5</a:t>
            </a:fld>
            <a:endParaRPr lang="sk-SK" dirty="0"/>
          </a:p>
        </p:txBody>
      </p:sp>
    </p:spTree>
    <p:extLst>
      <p:ext uri="{BB962C8B-B14F-4D97-AF65-F5344CB8AC3E}">
        <p14:creationId xmlns:p14="http://schemas.microsoft.com/office/powerpoint/2010/main" val="528524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skuska pozadie.jpg">
            <a:extLst>
              <a:ext uri="{FF2B5EF4-FFF2-40B4-BE49-F238E27FC236}">
                <a16:creationId xmlns:a16="http://schemas.microsoft.com/office/drawing/2014/main" id="{71DA8BE5-3B7C-4E8C-A793-6E82FBC70A4E}"/>
              </a:ext>
            </a:extLst>
          </p:cNvPr>
          <p:cNvPicPr>
            <a:picLocks noChangeAspect="1"/>
          </p:cNvPicPr>
          <p:nvPr/>
        </p:nvPicPr>
        <p:blipFill>
          <a:blip r:embed="rId2" cstate="print">
            <a:alphaModFix amt="20000"/>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757C33A0-5444-420A-9A3F-8CDB7DF55BC3}"/>
              </a:ext>
            </a:extLst>
          </p:cNvPr>
          <p:cNvSpPr>
            <a:spLocks noGrp="1"/>
          </p:cNvSpPr>
          <p:nvPr>
            <p:ph type="ctrTitle"/>
          </p:nvPr>
        </p:nvSpPr>
        <p:spPr>
          <a:xfrm>
            <a:off x="107504" y="26534"/>
            <a:ext cx="7772400" cy="1470025"/>
          </a:xfrm>
        </p:spPr>
        <p:txBody>
          <a:bodyPr/>
          <a:lstStyle/>
          <a:p>
            <a:pPr lvl="1"/>
            <a:r>
              <a:rPr lang="sk-SK" sz="4400" dirty="0">
                <a:solidFill>
                  <a:srgbClr val="000000"/>
                </a:solidFill>
                <a:latin typeface="Bahnschrift SemiBold SemiConden" panose="020B0502040204020203" pitchFamily="34" charset="0"/>
              </a:rPr>
              <a:t>EU – </a:t>
            </a:r>
            <a:r>
              <a:rPr lang="sk-SK" sz="4400" dirty="0" err="1">
                <a:solidFill>
                  <a:srgbClr val="000000"/>
                </a:solidFill>
                <a:latin typeface="Bahnschrift SemiBold SemiConden" panose="020B0502040204020203" pitchFamily="34" charset="0"/>
              </a:rPr>
              <a:t>Armenia</a:t>
            </a:r>
            <a:r>
              <a:rPr lang="sk-SK" sz="4400" dirty="0">
                <a:solidFill>
                  <a:srgbClr val="000000"/>
                </a:solidFill>
                <a:latin typeface="Bahnschrift SemiBold SemiConden" panose="020B0502040204020203" pitchFamily="34" charset="0"/>
              </a:rPr>
              <a:t> </a:t>
            </a:r>
            <a:r>
              <a:rPr lang="sk-SK" sz="4400" dirty="0" err="1">
                <a:solidFill>
                  <a:srgbClr val="000000"/>
                </a:solidFill>
                <a:latin typeface="Bahnschrift SemiBold SemiConden" panose="020B0502040204020203" pitchFamily="34" charset="0"/>
              </a:rPr>
              <a:t>Economic</a:t>
            </a:r>
            <a:r>
              <a:rPr lang="sk-SK" sz="4400" dirty="0">
                <a:solidFill>
                  <a:srgbClr val="000000"/>
                </a:solidFill>
                <a:latin typeface="Bahnschrift SemiBold SemiConden" panose="020B0502040204020203" pitchFamily="34" charset="0"/>
              </a:rPr>
              <a:t> </a:t>
            </a:r>
            <a:r>
              <a:rPr lang="sk-SK" sz="4400" dirty="0" err="1">
                <a:solidFill>
                  <a:srgbClr val="000000"/>
                </a:solidFill>
                <a:latin typeface="Bahnschrift SemiBold SemiConden" panose="020B0502040204020203" pitchFamily="34" charset="0"/>
              </a:rPr>
              <a:t>relations</a:t>
            </a:r>
            <a:endParaRPr lang="sk-SK" sz="4400" dirty="0">
              <a:solidFill>
                <a:srgbClr val="000000"/>
              </a:solidFill>
              <a:latin typeface="Bahnschrift SemiBold SemiConden" panose="020B0502040204020203" pitchFamily="34" charset="0"/>
            </a:endParaRPr>
          </a:p>
        </p:txBody>
      </p:sp>
      <p:sp>
        <p:nvSpPr>
          <p:cNvPr id="3" name="Podnadpis 2">
            <a:extLst>
              <a:ext uri="{FF2B5EF4-FFF2-40B4-BE49-F238E27FC236}">
                <a16:creationId xmlns:a16="http://schemas.microsoft.com/office/drawing/2014/main" id="{6ED363E3-1548-4A1C-B9D1-D6A8A106BE02}"/>
              </a:ext>
            </a:extLst>
          </p:cNvPr>
          <p:cNvSpPr>
            <a:spLocks noGrp="1"/>
          </p:cNvSpPr>
          <p:nvPr>
            <p:ph type="subTitle" idx="1"/>
          </p:nvPr>
        </p:nvSpPr>
        <p:spPr>
          <a:xfrm>
            <a:off x="467544" y="1663601"/>
            <a:ext cx="8352928" cy="4556223"/>
          </a:xfrm>
        </p:spPr>
        <p:txBody>
          <a:bodyPr>
            <a:noAutofit/>
          </a:bodyPr>
          <a:lstStyle/>
          <a:p>
            <a:pPr algn="l">
              <a:buFont typeface="Arial" panose="020B0604020202020204" pitchFamily="34" charset="0"/>
              <a:buChar char="•"/>
            </a:pPr>
            <a:r>
              <a:rPr lang="en-US" sz="2800" dirty="0">
                <a:solidFill>
                  <a:srgbClr val="404040"/>
                </a:solidFill>
                <a:effectLst/>
                <a:latin typeface="Bahnschrift SemiBold SemiConden" panose="020B0502040204020203" pitchFamily="34" charset="0"/>
              </a:rPr>
              <a:t>The EU is Armenia's third biggest export market with a 17 % share in total Armenian exports in 2020.</a:t>
            </a:r>
          </a:p>
          <a:p>
            <a:pPr algn="l">
              <a:buFont typeface="Arial" panose="020B0604020202020204" pitchFamily="34" charset="0"/>
              <a:buChar char="•"/>
            </a:pPr>
            <a:r>
              <a:rPr lang="en-US" sz="2800" dirty="0">
                <a:solidFill>
                  <a:srgbClr val="404040"/>
                </a:solidFill>
                <a:effectLst/>
                <a:latin typeface="Bahnschrift SemiBold SemiConden" panose="020B0502040204020203" pitchFamily="34" charset="0"/>
              </a:rPr>
              <a:t>The EU is the second biggest source of Armenian imports with a of 18.6 % share in total Armenian imports.</a:t>
            </a:r>
          </a:p>
          <a:p>
            <a:pPr algn="l">
              <a:buFont typeface="Arial" panose="020B0604020202020204" pitchFamily="34" charset="0"/>
              <a:buChar char="•"/>
            </a:pPr>
            <a:r>
              <a:rPr lang="en-US" sz="2800" dirty="0">
                <a:solidFill>
                  <a:srgbClr val="404040"/>
                </a:solidFill>
                <a:effectLst/>
                <a:latin typeface="Bahnschrift SemiBold SemiConden" panose="020B0502040204020203" pitchFamily="34" charset="0"/>
              </a:rPr>
              <a:t>EU imports from Armenia consist mainly of manufactured goods and articles and crude (inedible) materials, except fuels. .</a:t>
            </a:r>
          </a:p>
          <a:p>
            <a:pPr algn="l">
              <a:buFont typeface="Arial" panose="020B0604020202020204" pitchFamily="34" charset="0"/>
              <a:buChar char="•"/>
            </a:pPr>
            <a:r>
              <a:rPr lang="en-US" sz="2800" dirty="0">
                <a:solidFill>
                  <a:srgbClr val="404040"/>
                </a:solidFill>
                <a:effectLst/>
                <a:latin typeface="Bahnschrift SemiBold SemiConden" panose="020B0502040204020203" pitchFamily="34" charset="0"/>
              </a:rPr>
              <a:t>EU exports to Armenia include mainly machinery and transport equipment , miscellaneous manufactured articles and goods and chemicals and related products.</a:t>
            </a:r>
          </a:p>
          <a:p>
            <a:pPr algn="just"/>
            <a:endParaRPr lang="en-GB" sz="2800" dirty="0">
              <a:solidFill>
                <a:schemeClr val="tx1"/>
              </a:solidFill>
              <a:latin typeface="Bahnschrift SemiLight SemiConde" panose="020B0502040204020203" pitchFamily="34" charset="0"/>
            </a:endParaRPr>
          </a:p>
        </p:txBody>
      </p:sp>
      <p:pic>
        <p:nvPicPr>
          <p:cNvPr id="5" name="Zástupný objekt pre obsah 4">
            <a:extLst>
              <a:ext uri="{FF2B5EF4-FFF2-40B4-BE49-F238E27FC236}">
                <a16:creationId xmlns:a16="http://schemas.microsoft.com/office/drawing/2014/main" id="{321AB9DE-40AA-41E4-8FDA-34AC9E3071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
        <p:nvSpPr>
          <p:cNvPr id="6" name="Zástupný objekt pre číslo snímky 5">
            <a:extLst>
              <a:ext uri="{FF2B5EF4-FFF2-40B4-BE49-F238E27FC236}">
                <a16:creationId xmlns:a16="http://schemas.microsoft.com/office/drawing/2014/main" id="{7CA7B9F5-ADD1-4F5C-ABDA-6A2F5A89CFBA}"/>
              </a:ext>
            </a:extLst>
          </p:cNvPr>
          <p:cNvSpPr>
            <a:spLocks noGrp="1"/>
          </p:cNvSpPr>
          <p:nvPr>
            <p:ph type="sldNum" sz="quarter" idx="12"/>
          </p:nvPr>
        </p:nvSpPr>
        <p:spPr>
          <a:xfrm>
            <a:off x="6553200" y="6356350"/>
            <a:ext cx="2133600" cy="365125"/>
          </a:xfrm>
        </p:spPr>
        <p:txBody>
          <a:bodyPr/>
          <a:lstStyle/>
          <a:p>
            <a:fld id="{B4454109-921E-4389-BB64-5D153A4656D4}" type="slidenum">
              <a:rPr lang="sk-SK" smtClean="0"/>
              <a:t>6</a:t>
            </a:fld>
            <a:endParaRPr lang="sk-SK" dirty="0"/>
          </a:p>
        </p:txBody>
      </p:sp>
      <p:pic>
        <p:nvPicPr>
          <p:cNvPr id="8" name="Obrázok 7">
            <a:extLst>
              <a:ext uri="{FF2B5EF4-FFF2-40B4-BE49-F238E27FC236}">
                <a16:creationId xmlns:a16="http://schemas.microsoft.com/office/drawing/2014/main" id="{FF9144EF-8BC1-82BC-38FF-A80EF06A8DF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381000"/>
            <a:ext cx="9144000" cy="6096000"/>
          </a:xfrm>
          <a:prstGeom prst="rect">
            <a:avLst/>
          </a:prstGeom>
        </p:spPr>
      </p:pic>
    </p:spTree>
    <p:extLst>
      <p:ext uri="{BB962C8B-B14F-4D97-AF65-F5344CB8AC3E}">
        <p14:creationId xmlns:p14="http://schemas.microsoft.com/office/powerpoint/2010/main" val="2658098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skuska pozadie.jpg">
            <a:extLst>
              <a:ext uri="{FF2B5EF4-FFF2-40B4-BE49-F238E27FC236}">
                <a16:creationId xmlns:a16="http://schemas.microsoft.com/office/drawing/2014/main" id="{71DA8BE5-3B7C-4E8C-A793-6E82FBC70A4E}"/>
              </a:ext>
            </a:extLst>
          </p:cNvPr>
          <p:cNvPicPr>
            <a:picLocks noChangeAspect="1"/>
          </p:cNvPicPr>
          <p:nvPr/>
        </p:nvPicPr>
        <p:blipFill>
          <a:blip r:embed="rId2" cstate="print">
            <a:alphaModFix amt="20000"/>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757C33A0-5444-420A-9A3F-8CDB7DF55BC3}"/>
              </a:ext>
            </a:extLst>
          </p:cNvPr>
          <p:cNvSpPr>
            <a:spLocks noGrp="1"/>
          </p:cNvSpPr>
          <p:nvPr>
            <p:ph type="ctrTitle"/>
          </p:nvPr>
        </p:nvSpPr>
        <p:spPr>
          <a:xfrm>
            <a:off x="107504" y="26534"/>
            <a:ext cx="7772400" cy="1470025"/>
          </a:xfrm>
        </p:spPr>
        <p:txBody>
          <a:bodyPr>
            <a:normAutofit fontScale="90000"/>
          </a:bodyPr>
          <a:lstStyle/>
          <a:p>
            <a:r>
              <a:rPr lang="sk-SK" sz="4400" dirty="0">
                <a:solidFill>
                  <a:srgbClr val="000000"/>
                </a:solidFill>
                <a:latin typeface="Bahnschrift SemiBold SemiConden" panose="020B0502040204020203" pitchFamily="34" charset="0"/>
              </a:rPr>
              <a:t>What </a:t>
            </a:r>
            <a:r>
              <a:rPr lang="sk-SK" sz="4400" dirty="0" err="1">
                <a:solidFill>
                  <a:srgbClr val="000000"/>
                </a:solidFill>
                <a:latin typeface="Bahnschrift SemiBold SemiConden" panose="020B0502040204020203" pitchFamily="34" charset="0"/>
              </a:rPr>
              <a:t>is</a:t>
            </a:r>
            <a:r>
              <a:rPr lang="sk-SK" sz="4400" dirty="0">
                <a:solidFill>
                  <a:srgbClr val="000000"/>
                </a:solidFill>
                <a:latin typeface="Bahnschrift SemiBold SemiConden" panose="020B0502040204020203" pitchFamily="34" charset="0"/>
              </a:rPr>
              <a:t> </a:t>
            </a:r>
            <a:r>
              <a:rPr lang="sk-SK" sz="4400" dirty="0" err="1">
                <a:solidFill>
                  <a:srgbClr val="000000"/>
                </a:solidFill>
                <a:latin typeface="Bahnschrift SemiBold SemiConden" panose="020B0502040204020203" pitchFamily="34" charset="0"/>
              </a:rPr>
              <a:t>the</a:t>
            </a:r>
            <a:r>
              <a:rPr lang="sk-SK" sz="4400" dirty="0">
                <a:solidFill>
                  <a:srgbClr val="000000"/>
                </a:solidFill>
                <a:latin typeface="Bahnschrift SemiBold SemiConden" panose="020B0502040204020203" pitchFamily="34" charset="0"/>
              </a:rPr>
              <a:t> Single </a:t>
            </a:r>
            <a:r>
              <a:rPr lang="sk-SK" sz="4400" dirty="0" err="1">
                <a:solidFill>
                  <a:srgbClr val="000000"/>
                </a:solidFill>
                <a:latin typeface="Bahnschrift SemiBold SemiConden" panose="020B0502040204020203" pitchFamily="34" charset="0"/>
              </a:rPr>
              <a:t>European</a:t>
            </a:r>
            <a:r>
              <a:rPr lang="sk-SK" sz="4400" dirty="0">
                <a:solidFill>
                  <a:srgbClr val="000000"/>
                </a:solidFill>
                <a:latin typeface="Bahnschrift SemiBold SemiConden" panose="020B0502040204020203" pitchFamily="34" charset="0"/>
              </a:rPr>
              <a:t> </a:t>
            </a:r>
            <a:r>
              <a:rPr lang="sk-SK" sz="4400" dirty="0" err="1">
                <a:solidFill>
                  <a:srgbClr val="000000"/>
                </a:solidFill>
                <a:latin typeface="Bahnschrift SemiBold SemiConden" panose="020B0502040204020203" pitchFamily="34" charset="0"/>
              </a:rPr>
              <a:t>Market</a:t>
            </a:r>
            <a:r>
              <a:rPr lang="sk-SK" sz="4400" dirty="0">
                <a:solidFill>
                  <a:srgbClr val="000000"/>
                </a:solidFill>
                <a:latin typeface="Bahnschrift SemiBold SemiConden" panose="020B0502040204020203" pitchFamily="34" charset="0"/>
              </a:rPr>
              <a:t>?</a:t>
            </a:r>
            <a:br>
              <a:rPr lang="sk-SK" sz="4400" dirty="0">
                <a:solidFill>
                  <a:srgbClr val="000000"/>
                </a:solidFill>
                <a:latin typeface="Bahnschrift SemiBold SemiConden" panose="020B0502040204020203" pitchFamily="34" charset="0"/>
              </a:rPr>
            </a:br>
            <a:endParaRPr lang="sk-SK" b="1" dirty="0">
              <a:latin typeface="Bahnschrift SemiLight SemiConde" panose="020B0502040204020203" pitchFamily="34" charset="0"/>
            </a:endParaRPr>
          </a:p>
        </p:txBody>
      </p:sp>
      <p:sp>
        <p:nvSpPr>
          <p:cNvPr id="3" name="Podnadpis 2">
            <a:extLst>
              <a:ext uri="{FF2B5EF4-FFF2-40B4-BE49-F238E27FC236}">
                <a16:creationId xmlns:a16="http://schemas.microsoft.com/office/drawing/2014/main" id="{6ED363E3-1548-4A1C-B9D1-D6A8A106BE02}"/>
              </a:ext>
            </a:extLst>
          </p:cNvPr>
          <p:cNvSpPr>
            <a:spLocks noGrp="1"/>
          </p:cNvSpPr>
          <p:nvPr>
            <p:ph type="subTitle" idx="1"/>
          </p:nvPr>
        </p:nvSpPr>
        <p:spPr>
          <a:xfrm>
            <a:off x="467544" y="1663601"/>
            <a:ext cx="8352928" cy="4556223"/>
          </a:xfrm>
        </p:spPr>
        <p:txBody>
          <a:bodyPr>
            <a:noAutofit/>
          </a:bodyPr>
          <a:lstStyle/>
          <a:p>
            <a:pPr marL="285750" indent="-285750" algn="just">
              <a:buFontTx/>
              <a:buChar char="-"/>
            </a:pPr>
            <a:r>
              <a:rPr lang="en-GB" sz="1600" dirty="0">
                <a:solidFill>
                  <a:schemeClr val="tx1"/>
                </a:solidFill>
                <a:latin typeface="Bahnschrift SemiLight SemiConde" panose="020B0502040204020203" pitchFamily="34" charset="0"/>
              </a:rPr>
              <a:t>One of the biggest markets in the world with over </a:t>
            </a:r>
            <a:r>
              <a:rPr lang="en-GB" sz="1600" b="1" dirty="0">
                <a:solidFill>
                  <a:schemeClr val="tx1"/>
                </a:solidFill>
                <a:latin typeface="Bahnschrift SemiLight SemiConde" panose="020B0502040204020203" pitchFamily="34" charset="0"/>
              </a:rPr>
              <a:t>522 million customers</a:t>
            </a:r>
            <a:r>
              <a:rPr lang="en-GB" sz="1600" dirty="0">
                <a:solidFill>
                  <a:schemeClr val="tx1"/>
                </a:solidFill>
                <a:latin typeface="Bahnschrift SemiLight SemiConde" panose="020B0502040204020203" pitchFamily="34" charset="0"/>
              </a:rPr>
              <a:t>;</a:t>
            </a:r>
          </a:p>
          <a:p>
            <a:pPr marL="285750" indent="-285750" algn="just">
              <a:buFontTx/>
              <a:buChar char="-"/>
            </a:pPr>
            <a:r>
              <a:rPr lang="en-GB" sz="1600" dirty="0">
                <a:solidFill>
                  <a:schemeClr val="tx1"/>
                </a:solidFill>
                <a:latin typeface="Bahnschrift SemiLight SemiConde" panose="020B0502040204020203" pitchFamily="34" charset="0"/>
              </a:rPr>
              <a:t>The wealthiest world market – incorporating some of the most wealthy countries of the world;</a:t>
            </a:r>
          </a:p>
          <a:p>
            <a:pPr marL="285750" indent="-285750" algn="just">
              <a:buFontTx/>
              <a:buChar char="-"/>
            </a:pPr>
            <a:r>
              <a:rPr lang="en-GB" sz="1600" dirty="0">
                <a:solidFill>
                  <a:schemeClr val="tx1"/>
                </a:solidFill>
                <a:latin typeface="Bahnschrift SemiLight SemiConde" panose="020B0502040204020203" pitchFamily="34" charset="0"/>
              </a:rPr>
              <a:t> Consists of 27 EU member countries that form Customs Union plus 4 countries of EFTA (European Free Trade Association) – Norway, Iceland, Switzerland and Lichtenstein.</a:t>
            </a:r>
          </a:p>
        </p:txBody>
      </p:sp>
      <p:pic>
        <p:nvPicPr>
          <p:cNvPr id="5" name="Zástupný objekt pre obsah 4">
            <a:extLst>
              <a:ext uri="{FF2B5EF4-FFF2-40B4-BE49-F238E27FC236}">
                <a16:creationId xmlns:a16="http://schemas.microsoft.com/office/drawing/2014/main" id="{321AB9DE-40AA-41E4-8FDA-34AC9E3071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
        <p:nvSpPr>
          <p:cNvPr id="6" name="Zástupný objekt pre číslo snímky 5">
            <a:extLst>
              <a:ext uri="{FF2B5EF4-FFF2-40B4-BE49-F238E27FC236}">
                <a16:creationId xmlns:a16="http://schemas.microsoft.com/office/drawing/2014/main" id="{7CA7B9F5-ADD1-4F5C-ABDA-6A2F5A89CFBA}"/>
              </a:ext>
            </a:extLst>
          </p:cNvPr>
          <p:cNvSpPr>
            <a:spLocks noGrp="1"/>
          </p:cNvSpPr>
          <p:nvPr>
            <p:ph type="sldNum" sz="quarter" idx="12"/>
          </p:nvPr>
        </p:nvSpPr>
        <p:spPr>
          <a:xfrm>
            <a:off x="6553200" y="6356350"/>
            <a:ext cx="2133600" cy="365125"/>
          </a:xfrm>
        </p:spPr>
        <p:txBody>
          <a:bodyPr/>
          <a:lstStyle/>
          <a:p>
            <a:fld id="{B4454109-921E-4389-BB64-5D153A4656D4}" type="slidenum">
              <a:rPr lang="sk-SK" smtClean="0"/>
              <a:t>7</a:t>
            </a:fld>
            <a:endParaRPr lang="sk-SK" dirty="0"/>
          </a:p>
        </p:txBody>
      </p:sp>
      <p:pic>
        <p:nvPicPr>
          <p:cNvPr id="8" name="Obrázok 7">
            <a:extLst>
              <a:ext uri="{FF2B5EF4-FFF2-40B4-BE49-F238E27FC236}">
                <a16:creationId xmlns:a16="http://schemas.microsoft.com/office/drawing/2014/main" id="{1F04DF4A-6FF9-95C0-50E6-DB00B302223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51707" y="2766763"/>
            <a:ext cx="5108525" cy="4055859"/>
          </a:xfrm>
          <a:prstGeom prst="rect">
            <a:avLst/>
          </a:prstGeom>
        </p:spPr>
      </p:pic>
    </p:spTree>
    <p:extLst>
      <p:ext uri="{BB962C8B-B14F-4D97-AF65-F5344CB8AC3E}">
        <p14:creationId xmlns:p14="http://schemas.microsoft.com/office/powerpoint/2010/main" val="902503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skuska pozadie.jpg">
            <a:extLst>
              <a:ext uri="{FF2B5EF4-FFF2-40B4-BE49-F238E27FC236}">
                <a16:creationId xmlns:a16="http://schemas.microsoft.com/office/drawing/2014/main" id="{71DA8BE5-3B7C-4E8C-A793-6E82FBC70A4E}"/>
              </a:ext>
            </a:extLst>
          </p:cNvPr>
          <p:cNvPicPr>
            <a:picLocks noChangeAspect="1"/>
          </p:cNvPicPr>
          <p:nvPr/>
        </p:nvPicPr>
        <p:blipFill>
          <a:blip r:embed="rId2" cstate="print">
            <a:alphaModFix amt="20000"/>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757C33A0-5444-420A-9A3F-8CDB7DF55BC3}"/>
              </a:ext>
            </a:extLst>
          </p:cNvPr>
          <p:cNvSpPr>
            <a:spLocks noGrp="1"/>
          </p:cNvSpPr>
          <p:nvPr>
            <p:ph type="ctrTitle"/>
          </p:nvPr>
        </p:nvSpPr>
        <p:spPr>
          <a:xfrm>
            <a:off x="107504" y="26534"/>
            <a:ext cx="7772400" cy="1470025"/>
          </a:xfrm>
        </p:spPr>
        <p:txBody>
          <a:bodyPr>
            <a:normAutofit fontScale="90000"/>
          </a:bodyPr>
          <a:lstStyle/>
          <a:p>
            <a:r>
              <a:rPr lang="sk-SK" sz="4400" dirty="0">
                <a:solidFill>
                  <a:srgbClr val="000000"/>
                </a:solidFill>
                <a:latin typeface="Bahnschrift SemiBold SemiConden" panose="020B0502040204020203" pitchFamily="34" charset="0"/>
              </a:rPr>
              <a:t>What </a:t>
            </a:r>
            <a:r>
              <a:rPr lang="sk-SK" sz="4400" dirty="0" err="1">
                <a:solidFill>
                  <a:srgbClr val="000000"/>
                </a:solidFill>
                <a:latin typeface="Bahnschrift SemiBold SemiConden" panose="020B0502040204020203" pitchFamily="34" charset="0"/>
              </a:rPr>
              <a:t>is</a:t>
            </a:r>
            <a:r>
              <a:rPr lang="sk-SK" sz="4400" dirty="0">
                <a:solidFill>
                  <a:srgbClr val="000000"/>
                </a:solidFill>
                <a:latin typeface="Bahnschrift SemiBold SemiConden" panose="020B0502040204020203" pitchFamily="34" charset="0"/>
              </a:rPr>
              <a:t> </a:t>
            </a:r>
            <a:r>
              <a:rPr lang="sk-SK" sz="4400" dirty="0" err="1">
                <a:solidFill>
                  <a:srgbClr val="000000"/>
                </a:solidFill>
                <a:latin typeface="Bahnschrift SemiBold SemiConden" panose="020B0502040204020203" pitchFamily="34" charset="0"/>
              </a:rPr>
              <a:t>the</a:t>
            </a:r>
            <a:r>
              <a:rPr lang="sk-SK" sz="4400" dirty="0">
                <a:solidFill>
                  <a:srgbClr val="000000"/>
                </a:solidFill>
                <a:latin typeface="Bahnschrift SemiBold SemiConden" panose="020B0502040204020203" pitchFamily="34" charset="0"/>
              </a:rPr>
              <a:t> Single </a:t>
            </a:r>
            <a:r>
              <a:rPr lang="sk-SK" sz="4400" dirty="0" err="1">
                <a:solidFill>
                  <a:srgbClr val="000000"/>
                </a:solidFill>
                <a:latin typeface="Bahnschrift SemiBold SemiConden" panose="020B0502040204020203" pitchFamily="34" charset="0"/>
              </a:rPr>
              <a:t>European</a:t>
            </a:r>
            <a:r>
              <a:rPr lang="sk-SK" sz="4400" dirty="0">
                <a:solidFill>
                  <a:srgbClr val="000000"/>
                </a:solidFill>
                <a:latin typeface="Bahnschrift SemiBold SemiConden" panose="020B0502040204020203" pitchFamily="34" charset="0"/>
              </a:rPr>
              <a:t> </a:t>
            </a:r>
            <a:r>
              <a:rPr lang="sk-SK" sz="4400" dirty="0" err="1">
                <a:solidFill>
                  <a:srgbClr val="000000"/>
                </a:solidFill>
                <a:latin typeface="Bahnschrift SemiBold SemiConden" panose="020B0502040204020203" pitchFamily="34" charset="0"/>
              </a:rPr>
              <a:t>Market</a:t>
            </a:r>
            <a:r>
              <a:rPr lang="sk-SK" sz="4400" dirty="0">
                <a:solidFill>
                  <a:srgbClr val="000000"/>
                </a:solidFill>
                <a:latin typeface="Bahnschrift SemiBold SemiConden" panose="020B0502040204020203" pitchFamily="34" charset="0"/>
              </a:rPr>
              <a:t>?</a:t>
            </a:r>
            <a:br>
              <a:rPr lang="sk-SK" sz="4400" dirty="0">
                <a:solidFill>
                  <a:srgbClr val="000000"/>
                </a:solidFill>
                <a:latin typeface="Bahnschrift SemiBold SemiConden" panose="020B0502040204020203" pitchFamily="34" charset="0"/>
              </a:rPr>
            </a:br>
            <a:endParaRPr lang="sk-SK" b="1" dirty="0">
              <a:latin typeface="Bahnschrift SemiLight SemiConde" panose="020B0502040204020203" pitchFamily="34" charset="0"/>
            </a:endParaRPr>
          </a:p>
        </p:txBody>
      </p:sp>
      <p:sp>
        <p:nvSpPr>
          <p:cNvPr id="3" name="Podnadpis 2">
            <a:extLst>
              <a:ext uri="{FF2B5EF4-FFF2-40B4-BE49-F238E27FC236}">
                <a16:creationId xmlns:a16="http://schemas.microsoft.com/office/drawing/2014/main" id="{6ED363E3-1548-4A1C-B9D1-D6A8A106BE02}"/>
              </a:ext>
            </a:extLst>
          </p:cNvPr>
          <p:cNvSpPr>
            <a:spLocks noGrp="1"/>
          </p:cNvSpPr>
          <p:nvPr>
            <p:ph type="subTitle" idx="1"/>
          </p:nvPr>
        </p:nvSpPr>
        <p:spPr>
          <a:xfrm>
            <a:off x="467544" y="1663601"/>
            <a:ext cx="8352928" cy="4556223"/>
          </a:xfrm>
        </p:spPr>
        <p:txBody>
          <a:bodyPr>
            <a:noAutofit/>
          </a:bodyPr>
          <a:lstStyle/>
          <a:p>
            <a:pPr algn="just"/>
            <a:r>
              <a:rPr lang="en-GB" sz="2800" b="1" dirty="0">
                <a:solidFill>
                  <a:schemeClr val="tx1"/>
                </a:solidFill>
                <a:latin typeface="Bahnschrift SemiLight SemiConde" panose="020B0502040204020203" pitchFamily="34" charset="0"/>
              </a:rPr>
              <a:t>Characteristics of the Single European Market:</a:t>
            </a:r>
          </a:p>
          <a:p>
            <a:pPr algn="just"/>
            <a:r>
              <a:rPr lang="en-US" sz="2000" b="0" i="0" dirty="0">
                <a:solidFill>
                  <a:schemeClr val="tx1"/>
                </a:solidFill>
                <a:effectLst/>
                <a:latin typeface="Bahnschrift SemiLight SemiConde" panose="020B0502040204020203" pitchFamily="34" charset="0"/>
              </a:rPr>
              <a:t>The 27 Member States of the EU form a single territory for customs purposes. This implies that the EU is a Customs Union, meaning that its Member States have no customs duty barriers between themselves and they all have a common customs tariff for imported goods. Moreover, once customs duties have been duly paid and compliance with import conditions has been inspected, imported goods are free to circulate within the rest of the EU without any further customs controls.</a:t>
            </a:r>
            <a:endParaRPr lang="en-GB" sz="2000" dirty="0">
              <a:solidFill>
                <a:schemeClr val="tx1"/>
              </a:solidFill>
              <a:latin typeface="Bahnschrift SemiLight SemiConde" panose="020B0502040204020203" pitchFamily="34" charset="0"/>
            </a:endParaRPr>
          </a:p>
          <a:p>
            <a:pPr algn="l"/>
            <a:r>
              <a:rPr lang="en-GB" sz="2000" dirty="0">
                <a:solidFill>
                  <a:schemeClr val="tx1"/>
                </a:solidFill>
                <a:latin typeface="Bahnschrift SemiLight SemiConde" panose="020B0502040204020203" pitchFamily="34" charset="0"/>
              </a:rPr>
              <a:t>1. </a:t>
            </a:r>
            <a:r>
              <a:rPr lang="en-US" sz="2000" b="0" i="0" dirty="0">
                <a:solidFill>
                  <a:schemeClr val="tx1"/>
                </a:solidFill>
                <a:effectLst/>
                <a:latin typeface="Bahnschrift SemiLight SemiConde" panose="020B0502040204020203" pitchFamily="34" charset="0"/>
              </a:rPr>
              <a:t>no customs duties are paid on goods moving between EU Member States</a:t>
            </a:r>
          </a:p>
          <a:p>
            <a:pPr algn="l"/>
            <a:r>
              <a:rPr lang="en-US" sz="2000" b="0" i="0" dirty="0">
                <a:solidFill>
                  <a:schemeClr val="tx1"/>
                </a:solidFill>
                <a:effectLst/>
                <a:latin typeface="Bahnschrift SemiLight SemiConde" panose="020B0502040204020203" pitchFamily="34" charset="0"/>
              </a:rPr>
              <a:t>2. EU Member States apply a common customs tariff for goods imported from outside the EU</a:t>
            </a:r>
          </a:p>
          <a:p>
            <a:pPr algn="l"/>
            <a:r>
              <a:rPr lang="en-US" sz="2000" b="0" i="0" dirty="0">
                <a:solidFill>
                  <a:schemeClr val="tx1"/>
                </a:solidFill>
                <a:effectLst/>
                <a:latin typeface="Bahnschrift SemiLight SemiConde" panose="020B0502040204020203" pitchFamily="34" charset="0"/>
              </a:rPr>
              <a:t>3. goods that have been legally imported can circulate throughout the EU with no further customs checks.</a:t>
            </a:r>
          </a:p>
          <a:p>
            <a:pPr algn="just"/>
            <a:endParaRPr lang="en-GB" sz="1600" dirty="0">
              <a:solidFill>
                <a:schemeClr val="tx1"/>
              </a:solidFill>
              <a:latin typeface="Bahnschrift SemiLight SemiConde" panose="020B0502040204020203" pitchFamily="34" charset="0"/>
            </a:endParaRPr>
          </a:p>
        </p:txBody>
      </p:sp>
      <p:pic>
        <p:nvPicPr>
          <p:cNvPr id="5" name="Zástupný objekt pre obsah 4">
            <a:extLst>
              <a:ext uri="{FF2B5EF4-FFF2-40B4-BE49-F238E27FC236}">
                <a16:creationId xmlns:a16="http://schemas.microsoft.com/office/drawing/2014/main" id="{321AB9DE-40AA-41E4-8FDA-34AC9E3071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
        <p:nvSpPr>
          <p:cNvPr id="6" name="Zástupný objekt pre číslo snímky 5">
            <a:extLst>
              <a:ext uri="{FF2B5EF4-FFF2-40B4-BE49-F238E27FC236}">
                <a16:creationId xmlns:a16="http://schemas.microsoft.com/office/drawing/2014/main" id="{7CA7B9F5-ADD1-4F5C-ABDA-6A2F5A89CFBA}"/>
              </a:ext>
            </a:extLst>
          </p:cNvPr>
          <p:cNvSpPr>
            <a:spLocks noGrp="1"/>
          </p:cNvSpPr>
          <p:nvPr>
            <p:ph type="sldNum" sz="quarter" idx="12"/>
          </p:nvPr>
        </p:nvSpPr>
        <p:spPr>
          <a:xfrm>
            <a:off x="6553200" y="6356350"/>
            <a:ext cx="2133600" cy="365125"/>
          </a:xfrm>
        </p:spPr>
        <p:txBody>
          <a:bodyPr/>
          <a:lstStyle/>
          <a:p>
            <a:fld id="{B4454109-921E-4389-BB64-5D153A4656D4}" type="slidenum">
              <a:rPr lang="sk-SK" smtClean="0"/>
              <a:t>8</a:t>
            </a:fld>
            <a:endParaRPr lang="sk-SK" dirty="0"/>
          </a:p>
        </p:txBody>
      </p:sp>
    </p:spTree>
    <p:extLst>
      <p:ext uri="{BB962C8B-B14F-4D97-AF65-F5344CB8AC3E}">
        <p14:creationId xmlns:p14="http://schemas.microsoft.com/office/powerpoint/2010/main" val="2424573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skuska pozadie.jpg">
            <a:extLst>
              <a:ext uri="{FF2B5EF4-FFF2-40B4-BE49-F238E27FC236}">
                <a16:creationId xmlns:a16="http://schemas.microsoft.com/office/drawing/2014/main" id="{71DA8BE5-3B7C-4E8C-A793-6E82FBC70A4E}"/>
              </a:ext>
            </a:extLst>
          </p:cNvPr>
          <p:cNvPicPr>
            <a:picLocks noChangeAspect="1"/>
          </p:cNvPicPr>
          <p:nvPr/>
        </p:nvPicPr>
        <p:blipFill>
          <a:blip r:embed="rId2" cstate="print">
            <a:alphaModFix amt="20000"/>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id="{757C33A0-5444-420A-9A3F-8CDB7DF55BC3}"/>
              </a:ext>
            </a:extLst>
          </p:cNvPr>
          <p:cNvSpPr>
            <a:spLocks noGrp="1"/>
          </p:cNvSpPr>
          <p:nvPr>
            <p:ph type="ctrTitle"/>
          </p:nvPr>
        </p:nvSpPr>
        <p:spPr>
          <a:xfrm>
            <a:off x="107504" y="26534"/>
            <a:ext cx="7772400" cy="1470025"/>
          </a:xfrm>
        </p:spPr>
        <p:txBody>
          <a:bodyPr>
            <a:normAutofit fontScale="90000"/>
          </a:bodyPr>
          <a:lstStyle/>
          <a:p>
            <a:r>
              <a:rPr lang="sk-SK" sz="4400" dirty="0">
                <a:solidFill>
                  <a:srgbClr val="000000"/>
                </a:solidFill>
                <a:latin typeface="Bahnschrift SemiBold SemiConden" panose="020B0502040204020203" pitchFamily="34" charset="0"/>
              </a:rPr>
              <a:t>What </a:t>
            </a:r>
            <a:r>
              <a:rPr lang="sk-SK" sz="4400" dirty="0" err="1">
                <a:solidFill>
                  <a:srgbClr val="000000"/>
                </a:solidFill>
                <a:latin typeface="Bahnschrift SemiBold SemiConden" panose="020B0502040204020203" pitchFamily="34" charset="0"/>
              </a:rPr>
              <a:t>is</a:t>
            </a:r>
            <a:r>
              <a:rPr lang="sk-SK" sz="4400" dirty="0">
                <a:solidFill>
                  <a:srgbClr val="000000"/>
                </a:solidFill>
                <a:latin typeface="Bahnschrift SemiBold SemiConden" panose="020B0502040204020203" pitchFamily="34" charset="0"/>
              </a:rPr>
              <a:t> </a:t>
            </a:r>
            <a:r>
              <a:rPr lang="sk-SK" sz="4400" dirty="0" err="1">
                <a:solidFill>
                  <a:srgbClr val="000000"/>
                </a:solidFill>
                <a:latin typeface="Bahnschrift SemiBold SemiConden" panose="020B0502040204020203" pitchFamily="34" charset="0"/>
              </a:rPr>
              <a:t>the</a:t>
            </a:r>
            <a:r>
              <a:rPr lang="sk-SK" sz="4400" dirty="0">
                <a:solidFill>
                  <a:srgbClr val="000000"/>
                </a:solidFill>
                <a:latin typeface="Bahnschrift SemiBold SemiConden" panose="020B0502040204020203" pitchFamily="34" charset="0"/>
              </a:rPr>
              <a:t> Single </a:t>
            </a:r>
            <a:r>
              <a:rPr lang="sk-SK" sz="4400" dirty="0" err="1">
                <a:solidFill>
                  <a:srgbClr val="000000"/>
                </a:solidFill>
                <a:latin typeface="Bahnschrift SemiBold SemiConden" panose="020B0502040204020203" pitchFamily="34" charset="0"/>
              </a:rPr>
              <a:t>European</a:t>
            </a:r>
            <a:r>
              <a:rPr lang="sk-SK" sz="4400" dirty="0">
                <a:solidFill>
                  <a:srgbClr val="000000"/>
                </a:solidFill>
                <a:latin typeface="Bahnschrift SemiBold SemiConden" panose="020B0502040204020203" pitchFamily="34" charset="0"/>
              </a:rPr>
              <a:t> </a:t>
            </a:r>
            <a:r>
              <a:rPr lang="sk-SK" sz="4400" dirty="0" err="1">
                <a:solidFill>
                  <a:srgbClr val="000000"/>
                </a:solidFill>
                <a:latin typeface="Bahnschrift SemiBold SemiConden" panose="020B0502040204020203" pitchFamily="34" charset="0"/>
              </a:rPr>
              <a:t>Market</a:t>
            </a:r>
            <a:r>
              <a:rPr lang="sk-SK" sz="4400" dirty="0">
                <a:solidFill>
                  <a:srgbClr val="000000"/>
                </a:solidFill>
                <a:latin typeface="Bahnschrift SemiBold SemiConden" panose="020B0502040204020203" pitchFamily="34" charset="0"/>
              </a:rPr>
              <a:t>?</a:t>
            </a:r>
            <a:br>
              <a:rPr lang="sk-SK" sz="4400" dirty="0">
                <a:solidFill>
                  <a:srgbClr val="000000"/>
                </a:solidFill>
                <a:latin typeface="Bahnschrift SemiBold SemiConden" panose="020B0502040204020203" pitchFamily="34" charset="0"/>
              </a:rPr>
            </a:br>
            <a:endParaRPr lang="sk-SK" b="1" dirty="0">
              <a:latin typeface="Bahnschrift SemiLight SemiConde" panose="020B0502040204020203" pitchFamily="34" charset="0"/>
            </a:endParaRPr>
          </a:p>
        </p:txBody>
      </p:sp>
      <p:sp>
        <p:nvSpPr>
          <p:cNvPr id="3" name="Podnadpis 2">
            <a:extLst>
              <a:ext uri="{FF2B5EF4-FFF2-40B4-BE49-F238E27FC236}">
                <a16:creationId xmlns:a16="http://schemas.microsoft.com/office/drawing/2014/main" id="{6ED363E3-1548-4A1C-B9D1-D6A8A106BE02}"/>
              </a:ext>
            </a:extLst>
          </p:cNvPr>
          <p:cNvSpPr>
            <a:spLocks noGrp="1"/>
          </p:cNvSpPr>
          <p:nvPr>
            <p:ph type="subTitle" idx="1"/>
          </p:nvPr>
        </p:nvSpPr>
        <p:spPr>
          <a:xfrm>
            <a:off x="467544" y="1663601"/>
            <a:ext cx="8352928" cy="4556223"/>
          </a:xfrm>
        </p:spPr>
        <p:txBody>
          <a:bodyPr>
            <a:noAutofit/>
          </a:bodyPr>
          <a:lstStyle/>
          <a:p>
            <a:pPr algn="just"/>
            <a:r>
              <a:rPr lang="en-GB" sz="2800" b="1" dirty="0">
                <a:solidFill>
                  <a:schemeClr val="tx1"/>
                </a:solidFill>
                <a:latin typeface="Bahnschrift SemiBold SemiConden" panose="020B0502040204020203" pitchFamily="34" charset="0"/>
              </a:rPr>
              <a:t>It is not only Customs Union – it is much more:</a:t>
            </a:r>
          </a:p>
          <a:p>
            <a:pPr algn="just"/>
            <a:endParaRPr lang="en-GB" sz="2800" b="1" dirty="0">
              <a:solidFill>
                <a:schemeClr val="tx1"/>
              </a:solidFill>
              <a:latin typeface="Bahnschrift SemiBold SemiConden" panose="020B0502040204020203" pitchFamily="34" charset="0"/>
            </a:endParaRPr>
          </a:p>
          <a:p>
            <a:pPr algn="just"/>
            <a:r>
              <a:rPr lang="en-GB" sz="2000" b="1" i="0" dirty="0">
                <a:solidFill>
                  <a:schemeClr val="tx1"/>
                </a:solidFill>
                <a:effectLst/>
                <a:latin typeface="Bahnschrift SemiBold SemiConden" panose="020B0502040204020203" pitchFamily="34" charset="0"/>
              </a:rPr>
              <a:t>-    </a:t>
            </a:r>
            <a:r>
              <a:rPr lang="en-GB" sz="2400" b="1" i="0" dirty="0">
                <a:solidFill>
                  <a:schemeClr val="tx1"/>
                </a:solidFill>
                <a:effectLst/>
                <a:latin typeface="Bahnschrift SemiBold SemiConden" panose="020B0502040204020203" pitchFamily="34" charset="0"/>
              </a:rPr>
              <a:t>The same regulations and standards;</a:t>
            </a:r>
          </a:p>
          <a:p>
            <a:pPr marL="342900" indent="-342900" algn="just">
              <a:buFontTx/>
              <a:buChar char="-"/>
            </a:pPr>
            <a:r>
              <a:rPr lang="en-GB" sz="2400" b="1" dirty="0">
                <a:solidFill>
                  <a:schemeClr val="tx1"/>
                </a:solidFill>
                <a:latin typeface="Bahnschrift SemiBold SemiConden" panose="020B0502040204020203" pitchFamily="34" charset="0"/>
              </a:rPr>
              <a:t>Developing over time – adopting new regulations and more developed standards;</a:t>
            </a:r>
          </a:p>
          <a:p>
            <a:pPr marL="342900" indent="-342900" algn="just">
              <a:buFontTx/>
              <a:buChar char="-"/>
            </a:pPr>
            <a:r>
              <a:rPr lang="en-US" sz="2400" b="0" i="0" dirty="0">
                <a:solidFill>
                  <a:schemeClr val="tx1"/>
                </a:solidFill>
                <a:effectLst/>
                <a:latin typeface="Bahnschrift SemiBold SemiConden" panose="020B0502040204020203" pitchFamily="34" charset="0"/>
              </a:rPr>
              <a:t>Free movement of goods, services, capital and workforce;</a:t>
            </a:r>
          </a:p>
          <a:p>
            <a:pPr marL="342900" indent="-342900" algn="just">
              <a:buFontTx/>
              <a:buChar char="-"/>
            </a:pPr>
            <a:endParaRPr lang="en-US" sz="2400" dirty="0">
              <a:solidFill>
                <a:schemeClr val="tx1"/>
              </a:solidFill>
              <a:latin typeface="Bahnschrift SemiBold SemiConden" panose="020B0502040204020203" pitchFamily="34" charset="0"/>
            </a:endParaRPr>
          </a:p>
          <a:p>
            <a:pPr algn="just"/>
            <a:r>
              <a:rPr lang="en-US" sz="2000" dirty="0">
                <a:solidFill>
                  <a:srgbClr val="000000"/>
                </a:solidFill>
                <a:latin typeface="Bahnschrift SemiBold SemiConden" panose="020B0502040204020203" pitchFamily="34" charset="0"/>
              </a:rPr>
              <a:t>C</a:t>
            </a:r>
            <a:r>
              <a:rPr lang="en-US" sz="2000" b="0" i="0" dirty="0">
                <a:solidFill>
                  <a:srgbClr val="000000"/>
                </a:solidFill>
                <a:effectLst/>
                <a:latin typeface="Bahnschrift SemiBold SemiConden" panose="020B0502040204020203" pitchFamily="34" charset="0"/>
              </a:rPr>
              <a:t>omprehensive guidance on the implementation of EU product rules can be found in the so-called </a:t>
            </a:r>
            <a:r>
              <a:rPr lang="en-US" sz="2000" b="0" i="0" dirty="0">
                <a:solidFill>
                  <a:srgbClr val="004494"/>
                </a:solidFill>
                <a:effectLst/>
                <a:latin typeface="Bahnschrift SemiBold SemiConden" panose="020B0502040204020203" pitchFamily="34" charset="0"/>
                <a:hlinkClick r:id="rId3"/>
              </a:rPr>
              <a:t>Blue Guide</a:t>
            </a:r>
            <a:endParaRPr lang="en-US" sz="2000" b="0" i="0" dirty="0">
              <a:solidFill>
                <a:srgbClr val="004494"/>
              </a:solidFill>
              <a:effectLst/>
              <a:latin typeface="Bahnschrift SemiBold SemiConden" panose="020B0502040204020203" pitchFamily="34" charset="0"/>
            </a:endParaRPr>
          </a:p>
          <a:p>
            <a:pPr algn="just"/>
            <a:r>
              <a:rPr lang="en-US" sz="2000" dirty="0">
                <a:solidFill>
                  <a:schemeClr val="tx1"/>
                </a:solidFill>
                <a:latin typeface="Bahnschrift SemiBold SemiConden" panose="020B0502040204020203" pitchFamily="34" charset="0"/>
              </a:rPr>
              <a:t>More information also: </a:t>
            </a:r>
            <a:r>
              <a:rPr lang="en-US" sz="2000" dirty="0">
                <a:solidFill>
                  <a:srgbClr val="004494"/>
                </a:solidFill>
                <a:latin typeface="Bahnschrift SemiBold SemiConden" panose="020B0502040204020203" pitchFamily="34" charset="0"/>
              </a:rPr>
              <a:t>https://trade.ec.europa.eu/access-to-markets/en/content/eu-market-0</a:t>
            </a:r>
            <a:endParaRPr lang="en-US" sz="2000" b="0" i="0" dirty="0">
              <a:solidFill>
                <a:srgbClr val="000000"/>
              </a:solidFill>
              <a:effectLst/>
              <a:latin typeface="Bahnschrift SemiBold SemiConden" panose="020B0502040204020203" pitchFamily="34" charset="0"/>
            </a:endParaRPr>
          </a:p>
          <a:p>
            <a:pPr algn="just"/>
            <a:endParaRPr lang="en-US" sz="2000" b="0" i="0" dirty="0">
              <a:solidFill>
                <a:schemeClr val="tx1"/>
              </a:solidFill>
              <a:effectLst/>
              <a:latin typeface="Bahnschrift SemiLight SemiConde" panose="020B0502040204020203" pitchFamily="34" charset="0"/>
            </a:endParaRPr>
          </a:p>
          <a:p>
            <a:pPr algn="just"/>
            <a:endParaRPr lang="en-GB" sz="1600" dirty="0">
              <a:solidFill>
                <a:schemeClr val="tx1"/>
              </a:solidFill>
              <a:latin typeface="Bahnschrift SemiLight SemiConde" panose="020B0502040204020203" pitchFamily="34" charset="0"/>
            </a:endParaRPr>
          </a:p>
        </p:txBody>
      </p:sp>
      <p:pic>
        <p:nvPicPr>
          <p:cNvPr id="5" name="Zástupný objekt pre obsah 4">
            <a:extLst>
              <a:ext uri="{FF2B5EF4-FFF2-40B4-BE49-F238E27FC236}">
                <a16:creationId xmlns:a16="http://schemas.microsoft.com/office/drawing/2014/main" id="{321AB9DE-40AA-41E4-8FDA-34AC9E3071E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38156" y="193577"/>
            <a:ext cx="1455420" cy="1135941"/>
          </a:xfrm>
          <a:prstGeom prst="rect">
            <a:avLst/>
          </a:prstGeom>
        </p:spPr>
      </p:pic>
      <p:sp>
        <p:nvSpPr>
          <p:cNvPr id="6" name="Zástupný objekt pre číslo snímky 5">
            <a:extLst>
              <a:ext uri="{FF2B5EF4-FFF2-40B4-BE49-F238E27FC236}">
                <a16:creationId xmlns:a16="http://schemas.microsoft.com/office/drawing/2014/main" id="{7CA7B9F5-ADD1-4F5C-ABDA-6A2F5A89CFBA}"/>
              </a:ext>
            </a:extLst>
          </p:cNvPr>
          <p:cNvSpPr>
            <a:spLocks noGrp="1"/>
          </p:cNvSpPr>
          <p:nvPr>
            <p:ph type="sldNum" sz="quarter" idx="12"/>
          </p:nvPr>
        </p:nvSpPr>
        <p:spPr>
          <a:xfrm>
            <a:off x="6553200" y="6356350"/>
            <a:ext cx="2133600" cy="365125"/>
          </a:xfrm>
        </p:spPr>
        <p:txBody>
          <a:bodyPr/>
          <a:lstStyle/>
          <a:p>
            <a:fld id="{B4454109-921E-4389-BB64-5D153A4656D4}" type="slidenum">
              <a:rPr lang="sk-SK" smtClean="0"/>
              <a:t>9</a:t>
            </a:fld>
            <a:endParaRPr lang="sk-SK" dirty="0"/>
          </a:p>
        </p:txBody>
      </p:sp>
    </p:spTree>
    <p:extLst>
      <p:ext uri="{BB962C8B-B14F-4D97-AF65-F5344CB8AC3E}">
        <p14:creationId xmlns:p14="http://schemas.microsoft.com/office/powerpoint/2010/main" val="2706463104"/>
      </p:ext>
    </p:extLst>
  </p:cSld>
  <p:clrMapOvr>
    <a:masterClrMapping/>
  </p:clrMapOvr>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3172</TotalTime>
  <Words>4049</Words>
  <Application>Microsoft Office PowerPoint</Application>
  <PresentationFormat>On-screen Show (4:3)</PresentationFormat>
  <Paragraphs>324</Paragraphs>
  <Slides>39</Slides>
  <Notes>0</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39</vt:i4>
      </vt:variant>
    </vt:vector>
  </HeadingPairs>
  <TitlesOfParts>
    <vt:vector size="54" baseType="lpstr">
      <vt:lpstr>Yu Mincho</vt:lpstr>
      <vt:lpstr>Arial</vt:lpstr>
      <vt:lpstr>Bahnschrift Light Condensed</vt:lpstr>
      <vt:lpstr>Bahnschrift Light SemiCondensed</vt:lpstr>
      <vt:lpstr>Bahnschrift SemiBold Condensed</vt:lpstr>
      <vt:lpstr>Bahnschrift SemiBold SemiConden</vt:lpstr>
      <vt:lpstr>Bahnschrift SemiLight</vt:lpstr>
      <vt:lpstr>Bahnschrift SemiLight Condensed</vt:lpstr>
      <vt:lpstr>Bahnschrift SemiLight SemiConde</vt:lpstr>
      <vt:lpstr>Calibri</vt:lpstr>
      <vt:lpstr>Proxima Nova Black</vt:lpstr>
      <vt:lpstr>ProximaNova-Regular</vt:lpstr>
      <vt:lpstr>Times New Roman</vt:lpstr>
      <vt:lpstr>Trebuchet MS</vt:lpstr>
      <vt:lpstr>Motív Office</vt:lpstr>
      <vt:lpstr> Business opportunities for Armenian SMEs in EU  Բիզնես հնարավորություններ Հայաստանի փոքր բիզնեսի համար Եվրոպական Միությունում  Spring School in Aghveran, Armenia  within the project: V4 FOR YOUTH ENTREPRENEURSHIP IN THE REGIONS OF ARMENIA</vt:lpstr>
      <vt:lpstr>Structure of the Presentation</vt:lpstr>
      <vt:lpstr>Ice-breaker  </vt:lpstr>
      <vt:lpstr>EU – Armenia Economic relations</vt:lpstr>
      <vt:lpstr>EU – Armenia Economic relations</vt:lpstr>
      <vt:lpstr>EU – Armenia Economic relations</vt:lpstr>
      <vt:lpstr>What is the Single European Market? </vt:lpstr>
      <vt:lpstr>What is the Single European Market? </vt:lpstr>
      <vt:lpstr>What is the Single European Market? </vt:lpstr>
      <vt:lpstr> What the EU market is interested in and Armenia is producing?  </vt:lpstr>
      <vt:lpstr>What are the existing barriers for accessing the EU single market for Armenian SMEs?</vt:lpstr>
      <vt:lpstr>What are the existing barriers for accessing the EU single market for Armenian SMEs?</vt:lpstr>
      <vt:lpstr>Obstacles as perceived by Armenian SMEs</vt:lpstr>
      <vt:lpstr>Challenges as perceived by the Armenian SMEs</vt:lpstr>
      <vt:lpstr>What are the existing barriers for accessing the EU single market for Armenian SMEs?</vt:lpstr>
      <vt:lpstr>Coffee Break</vt:lpstr>
      <vt:lpstr>What are the general standards and quality requirements for exporting to the EU single market?</vt:lpstr>
      <vt:lpstr>What are the general standards and quality requirements for exporting to the EU single market?</vt:lpstr>
      <vt:lpstr>What are the general standards and quality requirements for exporting to the EU single market?</vt:lpstr>
      <vt:lpstr>What are the general standards and quality requirements for exporting to the EU single market?</vt:lpstr>
      <vt:lpstr>What are the general standards and quality requirements for exporting to the EU single market?</vt:lpstr>
      <vt:lpstr>What are the general standards and quality requirements for exporting to the EU single market?</vt:lpstr>
      <vt:lpstr>What are the general standards and quality requirements for exporting to the EU single market?</vt:lpstr>
      <vt:lpstr>What are the general standards and quality requirements for exporting to the EU single market?</vt:lpstr>
      <vt:lpstr>What are potential strategies for success in the EU single market?</vt:lpstr>
      <vt:lpstr>What are potential strategies for success in the EU single market?</vt:lpstr>
      <vt:lpstr>Suggestions and Recommendations from SMEs – cross-cutting issues</vt:lpstr>
      <vt:lpstr>Suggestions and Recommendations from SMEs – promising sub-sectors</vt:lpstr>
      <vt:lpstr>Coffee Break</vt:lpstr>
      <vt:lpstr> How to find business partners in the EU? </vt:lpstr>
      <vt:lpstr> How to find business partners in the EU? </vt:lpstr>
      <vt:lpstr> How to find business partners in the EU? </vt:lpstr>
      <vt:lpstr> How to find business partners in the EU? </vt:lpstr>
      <vt:lpstr> How to find business partners in the EU? </vt:lpstr>
      <vt:lpstr> Necessary practical steps for exporting to the EU</vt:lpstr>
      <vt:lpstr> Group-work</vt:lpstr>
      <vt:lpstr>Q/As:</vt:lpstr>
      <vt:lpstr>Contacts: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Snímka 1</dc:title>
  <dc:creator>love8</dc:creator>
  <cp:lastModifiedBy>Hovsep</cp:lastModifiedBy>
  <cp:revision>147</cp:revision>
  <cp:lastPrinted>2021-10-24T13:19:20Z</cp:lastPrinted>
  <dcterms:created xsi:type="dcterms:W3CDTF">2020-05-11T16:03:07Z</dcterms:created>
  <dcterms:modified xsi:type="dcterms:W3CDTF">2023-04-26T03:51:40Z</dcterms:modified>
</cp:coreProperties>
</file>